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9" r:id="rId2"/>
    <p:sldId id="268" r:id="rId3"/>
    <p:sldId id="267" r:id="rId4"/>
    <p:sldId id="266" r:id="rId5"/>
    <p:sldId id="256" r:id="rId6"/>
    <p:sldId id="257" r:id="rId7"/>
    <p:sldId id="265" r:id="rId8"/>
    <p:sldId id="264" r:id="rId9"/>
    <p:sldId id="260" r:id="rId10"/>
    <p:sldId id="258" r:id="rId11"/>
    <p:sldId id="272" r:id="rId12"/>
    <p:sldId id="261" r:id="rId13"/>
    <p:sldId id="262" r:id="rId14"/>
    <p:sldId id="269" r:id="rId15"/>
    <p:sldId id="274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4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FDC7C-71F9-4703-B23D-4299AA3F749A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8DAD6-697D-4523-B851-CFF739D412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8DAD6-697D-4523-B851-CFF739D4123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D7B4-6448-4137-BCB4-8B03AE223F0D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442B-4A2A-4DB7-B684-666751CAC0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D7B4-6448-4137-BCB4-8B03AE223F0D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442B-4A2A-4DB7-B684-666751CAC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D7B4-6448-4137-BCB4-8B03AE223F0D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442B-4A2A-4DB7-B684-666751CAC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D7B4-6448-4137-BCB4-8B03AE223F0D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442B-4A2A-4DB7-B684-666751CAC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D7B4-6448-4137-BCB4-8B03AE223F0D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E64442B-4A2A-4DB7-B684-666751CAC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D7B4-6448-4137-BCB4-8B03AE223F0D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442B-4A2A-4DB7-B684-666751CAC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D7B4-6448-4137-BCB4-8B03AE223F0D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442B-4A2A-4DB7-B684-666751CAC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D7B4-6448-4137-BCB4-8B03AE223F0D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442B-4A2A-4DB7-B684-666751CAC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D7B4-6448-4137-BCB4-8B03AE223F0D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442B-4A2A-4DB7-B684-666751CAC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D7B4-6448-4137-BCB4-8B03AE223F0D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442B-4A2A-4DB7-B684-666751CAC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D7B4-6448-4137-BCB4-8B03AE223F0D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442B-4A2A-4DB7-B684-666751CAC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D0D7B4-6448-4137-BCB4-8B03AE223F0D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64442B-4A2A-4DB7-B684-666751CAC0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estival@1september.ru" TargetMode="External"/><Relationship Id="rId2" Type="http://schemas.openxmlformats.org/officeDocument/2006/relationships/hyperlink" Target="mailto:prekrasana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iveinternet.ru/click;dailyhoro" TargetMode="External"/><Relationship Id="rId4" Type="http://schemas.openxmlformats.org/officeDocument/2006/relationships/hyperlink" Target="mailto:support@dailyhoro.r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messages/inbox/" TargetMode="External"/><Relationship Id="rId2" Type="http://schemas.openxmlformats.org/officeDocument/2006/relationships/hyperlink" Target="http://www.liveinternet.ru/click;dailyhor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428736"/>
            <a:ext cx="7572428" cy="64294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Пошаговое изготовление обрядовой куклы</a:t>
            </a:r>
          </a:p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14291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Муниципальное автономное дошкольное</a:t>
            </a:r>
          </a:p>
          <a:p>
            <a:pPr algn="ctr"/>
            <a:r>
              <a:rPr lang="ru-RU" sz="1400" b="1" dirty="0" smtClean="0"/>
              <a:t> образовательное учреждение</a:t>
            </a:r>
          </a:p>
          <a:p>
            <a:pPr algn="ctr"/>
            <a:r>
              <a:rPr lang="ru-RU" sz="1400" b="1" dirty="0" err="1" smtClean="0"/>
              <a:t>Новосафоновский</a:t>
            </a:r>
            <a:r>
              <a:rPr lang="ru-RU" sz="1400" b="1" dirty="0" smtClean="0"/>
              <a:t> детский сад «Солнышко»</a:t>
            </a:r>
          </a:p>
          <a:p>
            <a:pPr algn="ctr"/>
            <a:r>
              <a:rPr lang="ru-RU" sz="1400" b="1" dirty="0" err="1" smtClean="0"/>
              <a:t>Прокопьевский</a:t>
            </a:r>
            <a:r>
              <a:rPr lang="ru-RU" sz="1400" b="1" dirty="0" smtClean="0"/>
              <a:t> район Кемеровской области</a:t>
            </a:r>
            <a:endParaRPr lang="ru-RU" sz="1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6286521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Выполнила : воспитатель высшей  квалификационной категории </a:t>
            </a:r>
          </a:p>
          <a:p>
            <a:pPr algn="ctr"/>
            <a:r>
              <a:rPr lang="ru-RU" sz="1400" b="1" dirty="0" err="1" smtClean="0"/>
              <a:t>Ревина</a:t>
            </a:r>
            <a:r>
              <a:rPr lang="ru-RU" sz="1400" b="1" dirty="0" smtClean="0"/>
              <a:t> Ирина Викторовна</a:t>
            </a:r>
            <a:endParaRPr lang="ru-RU" sz="1400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85786" y="3357562"/>
            <a:ext cx="7215238" cy="1643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ПАРАСКЕВА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8008720" cy="85725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голова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643446"/>
            <a:ext cx="8643998" cy="192882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Делаем заготовку для головы: используем намотку бежевого цвета длиной 20 см, перевязываем её посередине и накидываем сверху макушки, крепко завязываем, не захватывая шеи.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5" name="Picture 1" descr="C:\Documents and Settings\Admin\Рабочий стол\поэтапное фото ПАРАСКЕВА\DSC04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2243062" cy="2990749"/>
          </a:xfrm>
          <a:prstGeom prst="rect">
            <a:avLst/>
          </a:prstGeom>
          <a:noFill/>
        </p:spPr>
      </p:pic>
      <p:pic>
        <p:nvPicPr>
          <p:cNvPr id="11266" name="Picture 2" descr="C:\Documents and Settings\Admin\Рабочий стол\поэтапное фото ПАРАСКЕВА\DSC04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85860"/>
            <a:ext cx="2268188" cy="3024252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поэтапное фото ПАРАСКЕВА\DSC04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928802"/>
            <a:ext cx="3571868" cy="26789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151596" cy="85725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Волосы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929198"/>
            <a:ext cx="8001056" cy="164307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Берём нитки для волос (в сложенном пополам виде длина70см), накидываем сверху головы и завязываем на том же уровне, чуть выше шеи. Затем поднимаем нитки вверх. Аккуратно их распределяем, чтобы через лицо не просвечивались волосы и крепко фиксируем, лишние нити обрезаем.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C:\Documents and Settings\Admin\Рабочий стол\поэтапное фото ПАРАСКЕВА\DSC04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2260922" cy="3014562"/>
          </a:xfrm>
          <a:prstGeom prst="rect">
            <a:avLst/>
          </a:prstGeom>
          <a:noFill/>
        </p:spPr>
      </p:pic>
      <p:pic>
        <p:nvPicPr>
          <p:cNvPr id="26627" name="Picture 3" descr="C:\Documents and Settings\Admin\Рабочий стол\поэтапное фото ПАРАСКЕВА\DSC04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142984"/>
            <a:ext cx="2618112" cy="3490815"/>
          </a:xfrm>
          <a:prstGeom prst="rect">
            <a:avLst/>
          </a:prstGeom>
          <a:noFill/>
        </p:spPr>
      </p:pic>
      <p:pic>
        <p:nvPicPr>
          <p:cNvPr id="26628" name="Picture 4" descr="C:\Documents and Settings\Admin\Рабочий стол\поэтапное фото ПАРАСКЕВА\DSC04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142984"/>
            <a:ext cx="2332360" cy="31098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500438"/>
            <a:ext cx="4429156" cy="314327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Делаем чёлку из пряди длиной 8см, перевязываем её пополам, а затем фиксируем в лобной части, завязав на затылке, опускаем волосы вниз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7" name="Picture 1" descr="C:\Documents and Settings\Admin\Рабочий стол\поэтапное фото ПАРАСКЕВА\DSC04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681317" cy="2760988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поэтапное фото ПАРАСКЕВА\DSC04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85728"/>
            <a:ext cx="2671708" cy="3562277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поэтапное фото ПАРАСКЕВА\DSC04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000372"/>
            <a:ext cx="2643174" cy="35242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365910" cy="85725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платье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1928802"/>
            <a:ext cx="3071834" cy="392909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Заготовку для платья длиной 40см накидываем на плечи и перевязываем ниже рук. Полы платья не соединяем вплотную, оставляем распахнутыми.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3" name="Picture 1" descr="C:\Documents and Settings\Admin\Рабочий стол\поэтапное фото ПАРАСКЕВА\DSC04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28596" y="928670"/>
            <a:ext cx="2671690" cy="3562254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поэтапное фото ПАРАСКЕВА\DSC04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643182"/>
            <a:ext cx="2814566" cy="375275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94472" cy="78581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Завершающий этап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1857364"/>
            <a:ext cx="3500462" cy="40719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Украшаем голову куклы </a:t>
            </a:r>
            <a:r>
              <a:rPr lang="ru-RU" dirty="0" err="1" smtClean="0">
                <a:solidFill>
                  <a:srgbClr val="002060"/>
                </a:solidFill>
              </a:rPr>
              <a:t>Параскевы</a:t>
            </a:r>
            <a:r>
              <a:rPr lang="ru-RU" dirty="0" smtClean="0">
                <a:solidFill>
                  <a:srgbClr val="002060"/>
                </a:solidFill>
              </a:rPr>
              <a:t> бантом, подвязываем скрученный из нитей поясок. Можно привязать на руки кукле разноцветные яркие лент. Кукла-оберег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традиционно должна была иметь распущенные волосы, символизирующие мольбы и просьбы наших предков к </a:t>
            </a:r>
            <a:r>
              <a:rPr lang="ru-RU" dirty="0" smtClean="0">
                <a:solidFill>
                  <a:srgbClr val="002060"/>
                </a:solidFill>
              </a:rPr>
              <a:t>богам.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7650" name="Picture 2" descr="C:\Documents and Settings\Admin\Рабочий стол\поэтапное фото ПАРАСКЕВА\DSC04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8596" y="1428736"/>
            <a:ext cx="3778979" cy="503863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643998" cy="22145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 Руси издревле</a:t>
            </a:r>
            <a:r>
              <a:rPr lang="ru-RU" b="1" dirty="0" smtClean="0">
                <a:solidFill>
                  <a:srgbClr val="002060"/>
                </a:solidFill>
              </a:rPr>
              <a:t> Святая </a:t>
            </a:r>
            <a:r>
              <a:rPr lang="ru-RU" b="1" dirty="0" err="1" smtClean="0">
                <a:solidFill>
                  <a:srgbClr val="002060"/>
                </a:solidFill>
              </a:rPr>
              <a:t>Параскева</a:t>
            </a:r>
            <a:r>
              <a:rPr lang="ru-RU" dirty="0" smtClean="0">
                <a:solidFill>
                  <a:srgbClr val="002060"/>
                </a:solidFill>
              </a:rPr>
              <a:t> считается покровительницей женщин и женского труда, целительницей душевных и телесных недугов, хранительницей семейного благополучия и </a:t>
            </a:r>
            <a:r>
              <a:rPr lang="ru-RU" dirty="0" smtClean="0">
                <a:solidFill>
                  <a:srgbClr val="002060"/>
                </a:solidFill>
              </a:rPr>
              <a:t>счастья.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8674" name="Picture 2" descr="C:\Documents and Settings\Admin\Рабочий стол\поэтапное фото ПАРАСКЕВА\DSC04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5562549" cy="41719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151596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>
                <a:solidFill>
                  <a:srgbClr val="C00000"/>
                </a:solidFill>
              </a:rPr>
              <a:t>нтернет - источники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357298"/>
            <a:ext cx="6929486" cy="4500594"/>
          </a:xfrm>
        </p:spPr>
        <p:txBody>
          <a:bodyPr/>
          <a:lstStyle/>
          <a:p>
            <a:pPr marL="742950" indent="-742950" algn="l"/>
            <a:endParaRPr lang="ru-RU" sz="4000" b="1" dirty="0" smtClean="0"/>
          </a:p>
          <a:p>
            <a:pPr marL="742950" indent="-742950">
              <a:buFont typeface="Wingdings" pitchFamily="2" charset="2"/>
              <a:buChar char="ü"/>
            </a:pPr>
            <a:r>
              <a:rPr lang="en-US" sz="4000" b="1" dirty="0" smtClean="0"/>
              <a:t> </a:t>
            </a:r>
            <a:r>
              <a:rPr lang="en-US" sz="4000" b="1" dirty="0" smtClean="0">
                <a:hlinkClick r:id="rId2"/>
              </a:rPr>
              <a:t>prekrasana@gmail.com</a:t>
            </a:r>
            <a:endParaRPr lang="ru-RU" sz="4000" b="1" dirty="0" smtClean="0"/>
          </a:p>
          <a:p>
            <a:pPr marL="1200150" lvl="1" indent="-742950" algn="l">
              <a:buFont typeface="Wingdings" pitchFamily="2" charset="2"/>
              <a:buChar char="ü"/>
            </a:pPr>
            <a:r>
              <a:rPr lang="ru-RU" sz="3600" dirty="0" smtClean="0"/>
              <a:t> </a:t>
            </a:r>
            <a:r>
              <a:rPr lang="en-US" sz="3600" b="1" dirty="0" smtClean="0"/>
              <a:t> </a:t>
            </a:r>
            <a:r>
              <a:rPr lang="en-US" sz="3600" b="1" u="sng" dirty="0" smtClean="0">
                <a:hlinkClick r:id="rId3"/>
              </a:rPr>
              <a:t>festival@1september.ru</a:t>
            </a:r>
            <a:r>
              <a:rPr lang="en-US" sz="3600" b="1" dirty="0" smtClean="0"/>
              <a:t> </a:t>
            </a:r>
            <a:endParaRPr lang="ru-RU" sz="3600" b="1" dirty="0" smtClean="0"/>
          </a:p>
          <a:p>
            <a:pPr fontAlgn="base">
              <a:buFont typeface="Wingdings" pitchFamily="2" charset="2"/>
              <a:buChar char="ü"/>
            </a:pPr>
            <a:r>
              <a:rPr lang="ru-RU" sz="4000" b="1" i="1" dirty="0" smtClean="0">
                <a:hlinkClick r:id="rId4"/>
              </a:rPr>
              <a:t>    </a:t>
            </a:r>
            <a:r>
              <a:rPr lang="en-US" sz="4000" b="1" i="1" dirty="0" smtClean="0">
                <a:hlinkClick r:id="rId4"/>
              </a:rPr>
              <a:t>support@dailyhoro.ru</a:t>
            </a:r>
            <a:endParaRPr lang="en-US" sz="4000" b="1" dirty="0" smtClean="0"/>
          </a:p>
          <a:p>
            <a:r>
              <a:rPr lang="en-US" i="1" dirty="0" smtClean="0">
                <a:hlinkClick r:id="rId5"/>
              </a:rPr>
              <a:t/>
            </a:r>
            <a:br>
              <a:rPr lang="en-US" i="1" dirty="0" smtClean="0">
                <a:hlinkClick r:id="rId5"/>
              </a:rPr>
            </a:br>
            <a:endParaRPr lang="ru-RU" sz="3600" b="1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008720" cy="257176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Тепла и уюта вашему дому!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Желаю успехов в изготовлении куклы-оберёга !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929330"/>
            <a:ext cx="6700862" cy="642942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>
                <a:hlinkClick r:id="rId2"/>
              </a:rPr>
              <a:t/>
            </a:r>
            <a:br>
              <a:rPr lang="en-US" i="1" dirty="0" smtClean="0">
                <a:hlinkClick r:id="rId2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5572140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hlinkClick r:id="rId3"/>
              </a:rPr>
              <a:t>Адрес</a:t>
            </a:r>
            <a:r>
              <a:rPr lang="ru-RU" sz="2800" b="1" dirty="0" smtClean="0">
                <a:solidFill>
                  <a:srgbClr val="C00000"/>
                </a:solidFill>
                <a:hlinkClick r:id="rId3"/>
              </a:rPr>
              <a:t> электронной почты: </a:t>
            </a:r>
            <a:r>
              <a:rPr lang="en-US" sz="2800" b="1" dirty="0" smtClean="0">
                <a:hlinkClick r:id="rId3"/>
              </a:rPr>
              <a:t>revina_62@mail</a:t>
            </a:r>
            <a:r>
              <a:rPr lang="en-US" sz="2800" b="1" dirty="0" smtClean="0">
                <a:solidFill>
                  <a:srgbClr val="C00000"/>
                </a:solidFill>
                <a:hlinkClick r:id="rId3"/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8572560" cy="1357322"/>
          </a:xfrm>
        </p:spPr>
        <p:txBody>
          <a:bodyPr>
            <a:normAutofit fontScale="92500" lnSpcReduction="1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</a:rPr>
              <a:t>Цель</a:t>
            </a:r>
            <a:r>
              <a:rPr lang="ru-RU" sz="2200" b="1" i="1" dirty="0" smtClean="0">
                <a:solidFill>
                  <a:srgbClr val="C00000"/>
                </a:solidFill>
              </a:rPr>
              <a:t>:  </a:t>
            </a:r>
            <a:r>
              <a:rPr lang="ru-RU" sz="2200" b="1" dirty="0" smtClean="0">
                <a:solidFill>
                  <a:srgbClr val="002060"/>
                </a:solidFill>
              </a:rPr>
              <a:t>Передача личного профессионального опыта в сфере творческой и педагогической деятельности. Повышение профессионального мастерства педагогов в процессе освоения опыта изготовлении обрядовой куклы </a:t>
            </a:r>
            <a:r>
              <a:rPr lang="ru-RU" sz="2200" b="1" dirty="0" smtClean="0">
                <a:solidFill>
                  <a:srgbClr val="002060"/>
                </a:solidFill>
              </a:rPr>
              <a:t>«</a:t>
            </a:r>
            <a:r>
              <a:rPr lang="ru-RU" sz="2200" b="1" dirty="0" err="1" smtClean="0">
                <a:solidFill>
                  <a:srgbClr val="002060"/>
                </a:solidFill>
              </a:rPr>
              <a:t>Параскева</a:t>
            </a:r>
            <a:r>
              <a:rPr lang="ru-RU" sz="2200" b="1" dirty="0" smtClean="0">
                <a:solidFill>
                  <a:srgbClr val="002060"/>
                </a:solidFill>
              </a:rPr>
              <a:t>»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endParaRPr lang="ru-RU" sz="2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857364"/>
            <a:ext cx="45005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Задачи: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· формирование представления об изготовлении народной  куклы, как атрибута духовной культуры русского народа.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· привитие интереса к изготовлению </a:t>
            </a:r>
            <a:r>
              <a:rPr lang="ru-RU" sz="2000" b="1" dirty="0" err="1" smtClean="0">
                <a:solidFill>
                  <a:srgbClr val="002060"/>
                </a:solidFill>
              </a:rPr>
              <a:t>обереговых</a:t>
            </a:r>
            <a:r>
              <a:rPr lang="ru-RU" sz="2000" b="1" dirty="0" smtClean="0">
                <a:solidFill>
                  <a:srgbClr val="002060"/>
                </a:solidFill>
              </a:rPr>
              <a:t> и обрядовых кукол;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· в детских мастер-классах развитие мелкой моторики и первичных навыков рукоделия.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· развитие индивидуальных задатков и творческих способностей.</a:t>
            </a:r>
          </a:p>
          <a:p>
            <a:endParaRPr lang="ru-RU" sz="2000" dirty="0" smtClean="0"/>
          </a:p>
        </p:txBody>
      </p:sp>
      <p:pic>
        <p:nvPicPr>
          <p:cNvPr id="5" name="Рисунок 4" descr="http://www.komiregion.ru/upload/c/e/d/5102e84bad2a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428868"/>
            <a:ext cx="37862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000372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Целевая аудитория:</a:t>
            </a:r>
            <a:r>
              <a:rPr lang="ru-RU" sz="3600" dirty="0" smtClean="0">
                <a:solidFill>
                  <a:srgbClr val="FFFF00"/>
                </a:solidFill>
              </a:rPr>
              <a:t> </a:t>
            </a:r>
            <a:r>
              <a:rPr lang="ru-RU" sz="3600" dirty="0" smtClean="0">
                <a:solidFill>
                  <a:srgbClr val="002060"/>
                </a:solidFill>
              </a:rPr>
              <a:t>учителя и воспитатели школ, педагоги дополнительного образования, родители. Для широкого круга читателей, интересующихся славянской культурой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500043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Назначение: </a:t>
            </a:r>
            <a:r>
              <a:rPr lang="ru-RU" sz="3600" dirty="0" smtClean="0">
                <a:solidFill>
                  <a:srgbClr val="002060"/>
                </a:solidFill>
              </a:rPr>
              <a:t>игрушка, сделанная своими руками, оберег для дома, подарок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94472" cy="7858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Требование к изготовлению оберега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572560" cy="5357850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 smtClean="0">
                <a:solidFill>
                  <a:srgbClr val="C00000"/>
                </a:solidFill>
              </a:rPr>
              <a:t>Чтобы куклы можно было характеризовать как обереги, они должны быть созданы в соответствии со следующими требованиями: </a:t>
            </a:r>
          </a:p>
          <a:p>
            <a:endParaRPr lang="ru-RU" sz="3300" dirty="0" smtClean="0"/>
          </a:p>
          <a:p>
            <a:endParaRPr lang="ru-RU" sz="3300" dirty="0" smtClean="0"/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ru-RU" sz="3400" b="1" dirty="0" smtClean="0">
                <a:solidFill>
                  <a:srgbClr val="002060"/>
                </a:solidFill>
              </a:rPr>
              <a:t>Мастерица в момент создания должна быть в хорошем настроении. </a:t>
            </a:r>
          </a:p>
          <a:p>
            <a:pPr algn="l">
              <a:buFont typeface="Wingdings" pitchFamily="2" charset="2"/>
              <a:buChar char="§"/>
            </a:pPr>
            <a:r>
              <a:rPr lang="ru-RU" sz="3400" b="1" dirty="0" smtClean="0">
                <a:solidFill>
                  <a:srgbClr val="002060"/>
                </a:solidFill>
              </a:rPr>
              <a:t>       Поделка </a:t>
            </a:r>
            <a:r>
              <a:rPr lang="ru-RU" sz="3400" b="1" dirty="0" smtClean="0">
                <a:solidFill>
                  <a:srgbClr val="002060"/>
                </a:solidFill>
              </a:rPr>
              <a:t>переймет все ощущения женщины в момент изготовления, поэтому перед всем процессом нужно настроиться на хороший лад и браться за дело, не держа в себе обиды и сомнения.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sz="3400" b="1" dirty="0" smtClean="0">
                <a:solidFill>
                  <a:srgbClr val="002060"/>
                </a:solidFill>
              </a:rPr>
              <a:t>      При изготовлении поделки не должны использоваться иглы, ножницы и другие колющие и режущие предметы. Считается, что режа или прокалывая ткань, кукла теряет свою магическую силу. Не рекомендуется даже пришивать пуговицы или волосы.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sz="3400" b="1" dirty="0" smtClean="0">
                <a:solidFill>
                  <a:srgbClr val="002060"/>
                </a:solidFill>
              </a:rPr>
              <a:t>       Количество узелков должно быть четным и на каждый отдельный узелок нужно сказать хорошее слово-пожелание: например, любовь, благополучие, счастье.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sz="3400" b="1" dirty="0" smtClean="0">
                <a:solidFill>
                  <a:srgbClr val="002060"/>
                </a:solidFill>
              </a:rPr>
              <a:t>       Куклы, которые используются как обереги, должны быть безликими. Ни в коем случае нельзя делать поделке лицо.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sz="3400" b="1" dirty="0" smtClean="0">
                <a:solidFill>
                  <a:srgbClr val="002060"/>
                </a:solidFill>
              </a:rPr>
              <a:t>     И игрушка должна вам нравится и вам должно быть приятно держать ее в руках. </a:t>
            </a:r>
          </a:p>
          <a:p>
            <a:pPr lvl="0">
              <a:buFont typeface="Wingdings" pitchFamily="2" charset="2"/>
              <a:buChar char="§"/>
            </a:pPr>
            <a:endParaRPr lang="ru-RU" sz="3400" b="1" dirty="0" smtClean="0">
              <a:solidFill>
                <a:srgbClr val="002060"/>
              </a:solidFill>
            </a:endParaRPr>
          </a:p>
          <a:p>
            <a:r>
              <a:rPr lang="ru-RU" sz="3400" b="1" dirty="0" smtClean="0">
                <a:solidFill>
                  <a:srgbClr val="002060"/>
                </a:solidFill>
              </a:rPr>
              <a:t>	Следуя этим несложным правилам, можно создать эффе</a:t>
            </a:r>
            <a:r>
              <a:rPr lang="ru-RU" sz="3800" b="1" dirty="0" smtClean="0">
                <a:solidFill>
                  <a:srgbClr val="C00000"/>
                </a:solidFill>
              </a:rPr>
              <a:t>ктивный и действенный оберег, который будет оберегать своего обладателя от различных бед на протяжении длительного периода времени.</a:t>
            </a:r>
          </a:p>
          <a:p>
            <a:endParaRPr lang="ru-RU" sz="3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151596" cy="6429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Значение оберега ПАРАСКЕВА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5429288" cy="542928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На праздник Святой </a:t>
            </a:r>
            <a:r>
              <a:rPr lang="ru-RU" sz="2000" dirty="0" err="1" smtClean="0"/>
              <a:t>Параскевы</a:t>
            </a:r>
            <a:r>
              <a:rPr lang="ru-RU" sz="2000" dirty="0" smtClean="0"/>
              <a:t> женщины сообща изготавливали большую куклу "</a:t>
            </a:r>
            <a:r>
              <a:rPr lang="ru-RU" sz="2000" dirty="0" err="1" smtClean="0"/>
              <a:t>Параскевы</a:t>
            </a:r>
            <a:r>
              <a:rPr lang="ru-RU" sz="2000" dirty="0" smtClean="0"/>
              <a:t> Пятницы", на "руку" которой (горизонтальная перекладина на уровне груди) вешали всевозможные предметы женских рукоделий. Святая </a:t>
            </a:r>
            <a:r>
              <a:rPr lang="ru-RU" sz="2000" dirty="0" err="1" smtClean="0"/>
              <a:t>Параскева</a:t>
            </a:r>
            <a:r>
              <a:rPr lang="ru-RU" sz="2000" dirty="0" smtClean="0"/>
              <a:t> словно </a:t>
            </a:r>
            <a:r>
              <a:rPr lang="ru-RU" sz="2000" dirty="0" err="1" smtClean="0"/>
              <a:t>благославляла</a:t>
            </a:r>
            <a:r>
              <a:rPr lang="ru-RU" sz="2000" dirty="0" smtClean="0"/>
              <a:t> женский труд, а также все остальные ремесла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Параскева</a:t>
            </a:r>
            <a:r>
              <a:rPr lang="ru-RU" sz="2000" dirty="0" smtClean="0"/>
              <a:t> Пятница, после прихода на Русь христианства, восприняла функции "</a:t>
            </a:r>
            <a:r>
              <a:rPr lang="ru-RU" sz="2000" dirty="0" err="1" smtClean="0"/>
              <a:t>Макоши</a:t>
            </a:r>
            <a:r>
              <a:rPr lang="ru-RU" sz="2000" dirty="0" smtClean="0"/>
              <a:t>", стала покровительницей ткачества, прядения и другой домашней работы. </a:t>
            </a:r>
            <a:r>
              <a:rPr lang="ru-RU" sz="2000" dirty="0" err="1" smtClean="0"/>
              <a:t>Параскева</a:t>
            </a:r>
            <a:r>
              <a:rPr lang="ru-RU" sz="2000" dirty="0" smtClean="0"/>
              <a:t> с греческого – </a:t>
            </a:r>
            <a:r>
              <a:rPr lang="ru-RU" sz="2000" i="1" dirty="0" smtClean="0"/>
              <a:t>пятница</a:t>
            </a:r>
            <a:r>
              <a:rPr lang="ru-RU" sz="2000" dirty="0" smtClean="0"/>
              <a:t>, отсюда </a:t>
            </a:r>
            <a:r>
              <a:rPr lang="ru-RU" sz="2000" dirty="0" err="1" smtClean="0"/>
              <a:t>Параскева-Пятница</a:t>
            </a:r>
            <a:r>
              <a:rPr lang="ru-RU" sz="2000" dirty="0" smtClean="0"/>
              <a:t>. </a:t>
            </a:r>
            <a:r>
              <a:rPr lang="ru-RU" sz="2000" dirty="0" err="1" smtClean="0"/>
              <a:t>Параскева</a:t>
            </a:r>
            <a:r>
              <a:rPr lang="ru-RU" sz="2000" dirty="0" smtClean="0"/>
              <a:t> общественная продолжает сохранять в себе основополагающие смыслы, ибо прародительницей её является женское божество </a:t>
            </a:r>
            <a:r>
              <a:rPr lang="ru-RU" sz="2000" dirty="0" err="1" smtClean="0"/>
              <a:t>Макошь</a:t>
            </a:r>
            <a:r>
              <a:rPr lang="ru-RU" sz="2000" dirty="0" smtClean="0"/>
              <a:t> – богиня рода, земли, наделяющая </a:t>
            </a:r>
            <a:r>
              <a:rPr lang="ru-RU" sz="2000" dirty="0" smtClean="0"/>
              <a:t>судьбой.</a:t>
            </a:r>
          </a:p>
          <a:p>
            <a:endParaRPr lang="ru-RU" sz="2000" dirty="0"/>
          </a:p>
        </p:txBody>
      </p:sp>
      <p:pic>
        <p:nvPicPr>
          <p:cNvPr id="25602" name="Picture 2" descr="http://s020.radikal.ru/i721/1309/ef/86d66ee2ab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2867619" cy="430529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85728"/>
            <a:ext cx="45005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Сегодня </a:t>
            </a:r>
            <a:r>
              <a:rPr lang="ru-RU" sz="2400" dirty="0" err="1" smtClean="0">
                <a:solidFill>
                  <a:srgbClr val="002060"/>
                </a:solidFill>
              </a:rPr>
              <a:t>Параскеву-Пятницу</a:t>
            </a:r>
            <a:r>
              <a:rPr lang="ru-RU" sz="2400" dirty="0" smtClean="0">
                <a:solidFill>
                  <a:srgbClr val="002060"/>
                </a:solidFill>
              </a:rPr>
              <a:t> считают покровительницей женских ремесел, особенно прядения льна, ткачества. Она заступница женской доли, </a:t>
            </a:r>
            <a:r>
              <a:rPr lang="ru-RU" sz="2400" dirty="0" err="1" smtClean="0">
                <a:solidFill>
                  <a:srgbClr val="002060"/>
                </a:solidFill>
              </a:rPr>
              <a:t>исцеляющяя</a:t>
            </a:r>
            <a:r>
              <a:rPr lang="ru-RU" sz="2400" dirty="0" smtClean="0">
                <a:solidFill>
                  <a:srgbClr val="002060"/>
                </a:solidFill>
              </a:rPr>
              <a:t> родниковой водой болезных детей, помощница в женском рукоделии.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12292" name="Picture 4" descr="https://cs1.livemaster.ru/articlefoto/300x225/c/2/5/7925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876"/>
            <a:ext cx="3857652" cy="2893239"/>
          </a:xfrm>
          <a:prstGeom prst="rect">
            <a:avLst/>
          </a:prstGeom>
          <a:noFill/>
        </p:spPr>
      </p:pic>
      <p:pic>
        <p:nvPicPr>
          <p:cNvPr id="12294" name="Picture 6" descr="https://cs3.livemaster.ru/zhurnalfoto/0/0/2/1410260908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9"/>
            <a:ext cx="2800815" cy="3643338"/>
          </a:xfrm>
          <a:prstGeom prst="rect">
            <a:avLst/>
          </a:prstGeom>
          <a:noFill/>
        </p:spPr>
      </p:pic>
      <p:pic>
        <p:nvPicPr>
          <p:cNvPr id="12290" name="Picture 2" descr="http://omedicin.ru/ochistitelenaya-kukla-lovushka-dlya-snov/952584_html_281dff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286124"/>
            <a:ext cx="1928826" cy="3309866"/>
          </a:xfrm>
          <a:prstGeom prst="rect">
            <a:avLst/>
          </a:prstGeom>
          <a:noFill/>
        </p:spPr>
      </p:pic>
      <p:sp>
        <p:nvSpPr>
          <p:cNvPr id="12298" name="AutoShape 10" descr="https://static-eu.insales.ru/images/products/1/8070/70754182/thumb_mage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0" name="AutoShape 12" descr="https://static-eu.insales.ru/images/products/1/8070/70754182/thumb_mage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2" name="Picture 14" descr="http://omedicin.ru/ochistitelenaya-kukla-lovushka-dlya-snov/952584_html_m52e58ab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71942"/>
            <a:ext cx="1714512" cy="2427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858280" cy="6429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Пошаговое изготовление куклы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72074"/>
            <a:ext cx="8429684" cy="14287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Основа куклы – крестовина из палочек длиной 27 на18 см. Крест сам по себе является мощной защитой от всех нечистых сил и напастей, и в основе оберега славяне использовали его очень часто, защищая себя и своих родных в завуалированном виде.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1" name="Picture 1" descr="C:\Documents and Settings\Admin\Рабочий стол\поэтапное фото ПАРАСКЕВА\DSC04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05618">
            <a:off x="558847" y="1746432"/>
            <a:ext cx="3231367" cy="2423526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поэтапное фото ПАРАСКЕВА\DSC04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5116">
            <a:off x="5820526" y="1390994"/>
            <a:ext cx="2387721" cy="3183628"/>
          </a:xfrm>
          <a:prstGeom prst="rect">
            <a:avLst/>
          </a:prstGeom>
          <a:noFill/>
        </p:spPr>
      </p:pic>
      <p:pic>
        <p:nvPicPr>
          <p:cNvPr id="5123" name="Picture 3" descr="D:\Документы WORD\оберёги\параскева\DSC045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500174"/>
            <a:ext cx="2421675" cy="32289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00042"/>
            <a:ext cx="7786742" cy="12858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Обматываем бежевыми нитками весь крест – это будет туловище и руки </a:t>
            </a:r>
            <a:r>
              <a:rPr lang="ru-RU" dirty="0" err="1" smtClean="0">
                <a:solidFill>
                  <a:srgbClr val="002060"/>
                </a:solidFill>
              </a:rPr>
              <a:t>Параскевы</a:t>
            </a:r>
            <a:r>
              <a:rPr lang="ru-RU" dirty="0" smtClean="0">
                <a:solidFill>
                  <a:srgbClr val="002060"/>
                </a:solidFill>
              </a:rPr>
              <a:t>, красными нитками делаем </a:t>
            </a:r>
            <a:r>
              <a:rPr lang="ru-RU" dirty="0" err="1" smtClean="0">
                <a:solidFill>
                  <a:srgbClr val="002060"/>
                </a:solidFill>
              </a:rPr>
              <a:t>обережный</a:t>
            </a:r>
            <a:r>
              <a:rPr lang="ru-RU" dirty="0" smtClean="0">
                <a:solidFill>
                  <a:srgbClr val="002060"/>
                </a:solidFill>
              </a:rPr>
              <a:t> крест в месте соединения палочек. Получается двойной оберег.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5" name="Picture 1" descr="C:\Documents and Settings\Admin\Рабочий стол\поэтапное фото ПАРАСКЕВА\DSC04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85992"/>
            <a:ext cx="2875347" cy="3833797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поэтапное фото ПАРАСКЕВА\DSC04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85992"/>
            <a:ext cx="2886036" cy="384804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151596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сарафан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1071546"/>
            <a:ext cx="3929090" cy="521497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Делаем заготовку из белых ниток, намотав нити на книгу и затем их сняв с основы. Длина белой рубахи в сложенном виде 22см. Завязываем нити посередине, фиксируя на узел, затем привязываем рубаху под самые руки. Нити распределяем вокруг тела равномерно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1" name="Picture 1" descr="C:\Documents and Settings\Admin\Рабочий стол\поэтапное фото ПАРАСКЕВА\DSC04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2368079" cy="3157438"/>
          </a:xfrm>
          <a:prstGeom prst="rect">
            <a:avLst/>
          </a:prstGeom>
          <a:noFill/>
        </p:spPr>
      </p:pic>
      <p:pic>
        <p:nvPicPr>
          <p:cNvPr id="10242" name="Picture 2" descr="C:\Documents and Settings\Admin\Рабочий стол\поэтапное фото ПАРАСКЕВА\DSC04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928934"/>
            <a:ext cx="2536049" cy="338139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59A9F2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641</Words>
  <Application>Microsoft Office PowerPoint</Application>
  <PresentationFormat>Экран (4:3)</PresentationFormat>
  <Paragraphs>57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Требование к изготовлению оберега</vt:lpstr>
      <vt:lpstr>Значение оберега ПАРАСКЕВА</vt:lpstr>
      <vt:lpstr>Слайд 6</vt:lpstr>
      <vt:lpstr>Пошаговое изготовление куклы</vt:lpstr>
      <vt:lpstr>Слайд 8</vt:lpstr>
      <vt:lpstr>сарафан</vt:lpstr>
      <vt:lpstr>голова</vt:lpstr>
      <vt:lpstr>Волосы</vt:lpstr>
      <vt:lpstr>Слайд 12</vt:lpstr>
      <vt:lpstr>платье</vt:lpstr>
      <vt:lpstr>Завершающий этап</vt:lpstr>
      <vt:lpstr>Слайд 15</vt:lpstr>
      <vt:lpstr>интернет - источники</vt:lpstr>
      <vt:lpstr>Тепла и уюта вашему дому!  Желаю успехов в изготовлении куклы-оберёга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2017-01-05T08:07:09Z</dcterms:created>
  <dcterms:modified xsi:type="dcterms:W3CDTF">2017-01-05T11:08:32Z</dcterms:modified>
</cp:coreProperties>
</file>