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85" r:id="rId10"/>
    <p:sldId id="286" r:id="rId11"/>
    <p:sldId id="263" r:id="rId12"/>
    <p:sldId id="272" r:id="rId13"/>
    <p:sldId id="273" r:id="rId14"/>
    <p:sldId id="274" r:id="rId15"/>
    <p:sldId id="275" r:id="rId16"/>
    <p:sldId id="276" r:id="rId17"/>
    <p:sldId id="264" r:id="rId18"/>
    <p:sldId id="277" r:id="rId19"/>
    <p:sldId id="278" r:id="rId20"/>
    <p:sldId id="279" r:id="rId21"/>
    <p:sldId id="284" r:id="rId22"/>
    <p:sldId id="267" r:id="rId23"/>
    <p:sldId id="281" r:id="rId24"/>
    <p:sldId id="282" r:id="rId25"/>
    <p:sldId id="283" r:id="rId26"/>
    <p:sldId id="266" r:id="rId27"/>
    <p:sldId id="265" r:id="rId28"/>
    <p:sldId id="287" r:id="rId29"/>
    <p:sldId id="280" r:id="rId30"/>
    <p:sldId id="268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C8467A6F-05DA-4B50-BAC6-89BDAC546848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0E044EA2-69F6-42B5-9FB8-BC8A41FCA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reading.biz/djvureader.php/134564/35/Kobrinskiii_-_Legkaya_atletika.html" TargetMode="External"/><Relationship Id="rId3" Type="http://schemas.openxmlformats.org/officeDocument/2006/relationships/hyperlink" Target="http://www.rusathletics.com/" TargetMode="External"/><Relationship Id="rId7" Type="http://schemas.openxmlformats.org/officeDocument/2006/relationships/hyperlink" Target="http://ru.wikipedia.org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hlos.ru/" TargetMode="External"/><Relationship Id="rId5" Type="http://schemas.openxmlformats.org/officeDocument/2006/relationships/hyperlink" Target="http://sportbox.by/" TargetMode="External"/><Relationship Id="rId4" Type="http://schemas.openxmlformats.org/officeDocument/2006/relationships/hyperlink" Target="http://chfla.org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8056" y="3601345"/>
            <a:ext cx="6172200" cy="1296144"/>
          </a:xfrm>
        </p:spPr>
        <p:txBody>
          <a:bodyPr>
            <a:normAutofit fontScale="92500" lnSpcReduction="200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4419600" cy="866527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Прыжки в длину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350" y="3302628"/>
            <a:ext cx="2426146" cy="3648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378" y="260648"/>
            <a:ext cx="4160839" cy="277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257" y="4993782"/>
            <a:ext cx="3816424" cy="1864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8041"/>
            <a:ext cx="2148056" cy="3222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561" y="23315"/>
            <a:ext cx="3636990" cy="23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371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856984" cy="5976664"/>
          </a:xfrm>
        </p:spPr>
        <p:txBody>
          <a:bodyPr>
            <a:normAutofit fontScale="92500"/>
          </a:bodyPr>
          <a:lstStyle/>
          <a:p>
            <a:r>
              <a:rPr lang="ru-RU" i="1" u="sng" dirty="0"/>
              <a:t>Прыжок не </a:t>
            </a:r>
            <a:r>
              <a:rPr lang="ru-RU" i="1" u="sng" dirty="0" smtClean="0"/>
              <a:t>засчитывается</a:t>
            </a:r>
            <a:r>
              <a:rPr lang="ru-RU" i="1" u="sng" dirty="0"/>
              <a:t>, если прыгун</a:t>
            </a:r>
            <a:r>
              <a:rPr lang="ru-RU" i="1" u="sng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/>
              <a:t>не выполнив прыжка, пробежал через брусок или сбоку </a:t>
            </a:r>
            <a:r>
              <a:rPr lang="ru-RU" dirty="0" smtClean="0"/>
              <a:t>от него </a:t>
            </a:r>
            <a:r>
              <a:rPr lang="ru-RU" dirty="0"/>
              <a:t>через линию измерения; </a:t>
            </a:r>
          </a:p>
          <a:p>
            <a:r>
              <a:rPr lang="ru-RU" dirty="0"/>
              <a:t>- при отталкивании </a:t>
            </a:r>
            <a:r>
              <a:rPr lang="ru-RU" b="1" u="sng" dirty="0"/>
              <a:t>заступ</a:t>
            </a:r>
            <a:r>
              <a:rPr lang="ru-RU" dirty="0"/>
              <a:t>ил или наступил за линию измерения; </a:t>
            </a:r>
          </a:p>
          <a:p>
            <a:r>
              <a:rPr lang="ru-RU" dirty="0"/>
              <a:t>- оттолкнулся сбоку от бруска; </a:t>
            </a:r>
          </a:p>
          <a:p>
            <a:r>
              <a:rPr lang="ru-RU" dirty="0"/>
              <a:t>- во время приземления коснулся любой частью тела о </a:t>
            </a:r>
            <a:r>
              <a:rPr lang="ru-RU" dirty="0" smtClean="0"/>
              <a:t>поверхность </a:t>
            </a:r>
            <a:r>
              <a:rPr lang="ru-RU" dirty="0"/>
              <a:t>сектора за пределами бокового края ямы, оказавшись </a:t>
            </a:r>
            <a:r>
              <a:rPr lang="ru-RU" dirty="0" smtClean="0"/>
              <a:t>при этом </a:t>
            </a:r>
            <a:r>
              <a:rPr lang="ru-RU" dirty="0"/>
              <a:t>ближе к бруску отталкивания, чем след, оставленный </a:t>
            </a:r>
            <a:r>
              <a:rPr lang="ru-RU" dirty="0" smtClean="0"/>
              <a:t>при приземлении</a:t>
            </a:r>
            <a:r>
              <a:rPr lang="ru-RU" dirty="0"/>
              <a:t>; </a:t>
            </a:r>
          </a:p>
          <a:p>
            <a:r>
              <a:rPr lang="ru-RU" dirty="0"/>
              <a:t>- после совершения прыжка возвратился назад через яму </a:t>
            </a:r>
            <a:r>
              <a:rPr lang="ru-RU" dirty="0" smtClean="0"/>
              <a:t>для приземления</a:t>
            </a:r>
            <a:r>
              <a:rPr lang="ru-RU" dirty="0"/>
              <a:t>; </a:t>
            </a:r>
          </a:p>
          <a:p>
            <a:r>
              <a:rPr lang="ru-RU" dirty="0"/>
              <a:t>- при прыжке применил любую форму сальто;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5478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Фазы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1) </a:t>
            </a:r>
            <a:r>
              <a:rPr lang="ru-RU" sz="3600" b="1" u="sng" dirty="0" smtClean="0">
                <a:solidFill>
                  <a:srgbClr val="FFFF00"/>
                </a:solidFill>
              </a:rPr>
              <a:t>разбег</a:t>
            </a:r>
            <a:r>
              <a:rPr lang="ru-RU" dirty="0" smtClean="0"/>
              <a:t> — </a:t>
            </a:r>
            <a:r>
              <a:rPr lang="ru-RU" dirty="0"/>
              <a:t>от начала движения </a:t>
            </a:r>
            <a:r>
              <a:rPr lang="ru-RU" dirty="0" smtClean="0"/>
              <a:t>до момента </a:t>
            </a:r>
            <a:r>
              <a:rPr lang="ru-RU" dirty="0"/>
              <a:t>постановки толчковой ноги на </a:t>
            </a:r>
            <a:r>
              <a:rPr lang="ru-RU" dirty="0" smtClean="0"/>
              <a:t>место отталкивания;</a:t>
            </a:r>
          </a:p>
          <a:p>
            <a:r>
              <a:rPr lang="ru-RU" dirty="0"/>
              <a:t>2) </a:t>
            </a:r>
            <a:r>
              <a:rPr lang="ru-RU" sz="3600" b="1" u="sng" dirty="0">
                <a:solidFill>
                  <a:srgbClr val="FFFF00"/>
                </a:solidFill>
              </a:rPr>
              <a:t>отталкивание</a:t>
            </a:r>
            <a:r>
              <a:rPr lang="ru-RU" dirty="0"/>
              <a:t> — с момента постановки толчковой ноги до </a:t>
            </a:r>
            <a:r>
              <a:rPr lang="ru-RU" dirty="0" smtClean="0"/>
              <a:t>момента </a:t>
            </a:r>
            <a:r>
              <a:rPr lang="ru-RU" dirty="0"/>
              <a:t>отрыва ее от места отталкивания</a:t>
            </a:r>
            <a:r>
              <a:rPr lang="ru-RU" dirty="0" smtClean="0"/>
              <a:t>;</a:t>
            </a:r>
          </a:p>
          <a:p>
            <a:r>
              <a:rPr lang="ru-RU" dirty="0"/>
              <a:t>3) </a:t>
            </a:r>
            <a:r>
              <a:rPr lang="ru-RU" sz="3600" b="1" u="sng" dirty="0">
                <a:solidFill>
                  <a:srgbClr val="FFFF00"/>
                </a:solidFill>
              </a:rPr>
              <a:t>полет</a:t>
            </a:r>
            <a:r>
              <a:rPr lang="ru-RU" dirty="0"/>
              <a:t> — с момента отрыва толчковой ноги от места </a:t>
            </a:r>
            <a:r>
              <a:rPr lang="ru-RU" dirty="0" smtClean="0"/>
              <a:t>отталкивания </a:t>
            </a:r>
            <a:r>
              <a:rPr lang="ru-RU" dirty="0"/>
              <a:t>до соприкосновения с местом приземления</a:t>
            </a:r>
            <a:r>
              <a:rPr lang="ru-RU" dirty="0" smtClean="0"/>
              <a:t>;</a:t>
            </a:r>
          </a:p>
          <a:p>
            <a:r>
              <a:rPr lang="ru-RU" dirty="0"/>
              <a:t>4) </a:t>
            </a:r>
            <a:r>
              <a:rPr lang="ru-RU" sz="3900" b="1" u="sng" dirty="0">
                <a:solidFill>
                  <a:srgbClr val="FFFF00"/>
                </a:solidFill>
              </a:rPr>
              <a:t>приземление</a:t>
            </a:r>
            <a:r>
              <a:rPr lang="ru-RU" dirty="0"/>
              <a:t> — с момента соприкосновения с местом </a:t>
            </a:r>
            <a:r>
              <a:rPr lang="ru-RU" dirty="0" smtClean="0"/>
              <a:t>приземления </a:t>
            </a:r>
            <a:r>
              <a:rPr lang="ru-RU" dirty="0"/>
              <a:t>до полной остановки движения тела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232086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Разбег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8122874" cy="3305971"/>
          </a:xfrm>
        </p:spPr>
      </p:pic>
    </p:spTree>
    <p:extLst>
      <p:ext uri="{BB962C8B-B14F-4D97-AF65-F5344CB8AC3E}">
        <p14:creationId xmlns:p14="http://schemas.microsoft.com/office/powerpoint/2010/main" xmlns="" val="1996108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Отталкивание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40768"/>
            <a:ext cx="7056784" cy="3758148"/>
          </a:xfrm>
        </p:spPr>
      </p:pic>
    </p:spTree>
    <p:extLst>
      <p:ext uri="{BB962C8B-B14F-4D97-AF65-F5344CB8AC3E}">
        <p14:creationId xmlns:p14="http://schemas.microsoft.com/office/powerpoint/2010/main" xmlns="" val="2371328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Отталкивание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40768"/>
            <a:ext cx="6624736" cy="3776862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932040" y="1340768"/>
            <a:ext cx="0" cy="21602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32040" y="3501008"/>
            <a:ext cx="29523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884368" y="1340768"/>
            <a:ext cx="0" cy="21602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932040" y="1340768"/>
            <a:ext cx="295232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225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Полет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340768"/>
            <a:ext cx="3024336" cy="4547873"/>
          </a:xfrm>
        </p:spPr>
      </p:pic>
    </p:spTree>
    <p:extLst>
      <p:ext uri="{BB962C8B-B14F-4D97-AF65-F5344CB8AC3E}">
        <p14:creationId xmlns:p14="http://schemas.microsoft.com/office/powerpoint/2010/main" xmlns="" val="3551983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Приземление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319" y="1340768"/>
            <a:ext cx="4977143" cy="4755232"/>
          </a:xfrm>
        </p:spPr>
      </p:pic>
    </p:spTree>
    <p:extLst>
      <p:ext uri="{BB962C8B-B14F-4D97-AF65-F5344CB8AC3E}">
        <p14:creationId xmlns:p14="http://schemas.microsoft.com/office/powerpoint/2010/main" xmlns="" val="3896827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Способы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524000"/>
            <a:ext cx="3024336" cy="752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u="sng" dirty="0" smtClean="0"/>
              <a:t>«согнув ноги»</a:t>
            </a:r>
            <a:endParaRPr lang="ru-RU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1534166"/>
            <a:ext cx="325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/>
              <a:t>«прогнувшись»</a:t>
            </a:r>
            <a:endParaRPr lang="ru-RU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546977" y="1523387"/>
            <a:ext cx="2484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/>
              <a:t>«ножницы»</a:t>
            </a:r>
            <a:endParaRPr lang="ru-RU" sz="3600" u="sng" dirty="0"/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1691680" y="1196752"/>
            <a:ext cx="2160240" cy="3272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4572000" y="1301926"/>
            <a:ext cx="72008" cy="39888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>
            <a:off x="5292080" y="1196752"/>
            <a:ext cx="2497064" cy="3266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147479"/>
            <a:ext cx="2843808" cy="47529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80497"/>
            <a:ext cx="2987824" cy="37783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180497"/>
            <a:ext cx="2889802" cy="3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545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«Согнув ноги»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7776864" cy="3199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918" y="3356992"/>
            <a:ext cx="2932197" cy="19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57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057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chemeClr val="tx1"/>
                </a:solidFill>
              </a:rPr>
              <a:t>Прогнувшись»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68760"/>
            <a:ext cx="7679774" cy="31857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789040"/>
            <a:ext cx="5608320" cy="22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673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Прыжок в длину </a:t>
            </a:r>
            <a:r>
              <a:rPr lang="ru-RU" sz="3200" dirty="0" smtClean="0"/>
              <a:t>- </a:t>
            </a:r>
            <a:r>
              <a:rPr lang="ru-RU" sz="3200" dirty="0"/>
              <a:t>упражнение, которое можно отнести к </a:t>
            </a:r>
            <a:r>
              <a:rPr lang="ru-RU" sz="3200" b="1" i="1" u="sng" dirty="0"/>
              <a:t>естественному для человека движению</a:t>
            </a:r>
            <a:r>
              <a:rPr lang="ru-RU" sz="3200" dirty="0"/>
              <a:t>. </a:t>
            </a:r>
            <a:endParaRPr lang="ru-RU" sz="3200" dirty="0" smtClean="0"/>
          </a:p>
          <a:p>
            <a:r>
              <a:rPr lang="ru-RU" sz="3200" dirty="0"/>
              <a:t>Прыжок в длину </a:t>
            </a:r>
            <a:r>
              <a:rPr lang="ru-RU" sz="3200" dirty="0" smtClean="0"/>
              <a:t>- </a:t>
            </a:r>
            <a:r>
              <a:rPr lang="ru-RU" sz="3200" dirty="0"/>
              <a:t>дисциплина, относящаяся к </a:t>
            </a:r>
            <a:r>
              <a:rPr lang="ru-RU" sz="3200" b="1" i="1" u="sng" dirty="0"/>
              <a:t>горизонтальным прыжкам</a:t>
            </a:r>
            <a:r>
              <a:rPr lang="ru-RU" sz="3200" dirty="0"/>
              <a:t> технических видов </a:t>
            </a:r>
            <a:r>
              <a:rPr lang="ru-RU" sz="3200" b="1" i="1" u="sng" dirty="0"/>
              <a:t>легкоатлетической программы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47315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«Ножницы»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8352928" cy="30850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573016"/>
            <a:ext cx="4032448" cy="26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6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Прыжки в длину с места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Прыжки с места применяются в основном в качестве </a:t>
            </a:r>
            <a:r>
              <a:rPr lang="ru-RU" dirty="0" smtClean="0"/>
              <a:t>тренировок, они состоят из таких же 4-х фаз, кроме разбега( вместо него - подготовка к отталкиванию)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959005"/>
            <a:ext cx="4824536" cy="28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726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Ошибки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8229600" cy="3027040"/>
          </a:xfrm>
        </p:spPr>
        <p:txBody>
          <a:bodyPr/>
          <a:lstStyle/>
          <a:p>
            <a:r>
              <a:rPr lang="ru-RU" dirty="0" smtClean="0"/>
              <a:t>- Отталкивание заканчивается неполным выпрямлением опорной ноги</a:t>
            </a:r>
          </a:p>
          <a:p>
            <a:r>
              <a:rPr lang="ru-RU" dirty="0" smtClean="0"/>
              <a:t>- Постановка ноги на место отталкивания расслабленными мышцами, особенно стопы</a:t>
            </a:r>
          </a:p>
          <a:p>
            <a:r>
              <a:rPr lang="ru-RU" dirty="0" smtClean="0"/>
              <a:t>- Несоблюдение положения шага в полете( быстрое выведение толчковой ноги вперед)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764704"/>
            <a:ext cx="5822647" cy="23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457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749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Ошибки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 Малая активность маховой ноги (из-за ее преждевременного разгибания в коленном суставе)</a:t>
            </a:r>
          </a:p>
          <a:p>
            <a:r>
              <a:rPr lang="ru-RU" dirty="0" smtClean="0"/>
              <a:t>- Удлинение последнего шага разбега и </a:t>
            </a:r>
            <a:r>
              <a:rPr lang="ru-RU" dirty="0" err="1" smtClean="0"/>
              <a:t>напрыгивание</a:t>
            </a:r>
            <a:r>
              <a:rPr lang="ru-RU" dirty="0" smtClean="0"/>
              <a:t> на место отталкивания</a:t>
            </a:r>
          </a:p>
          <a:p>
            <a:r>
              <a:rPr lang="ru-RU" dirty="0" smtClean="0"/>
              <a:t>- Высокое выпрыгивание с потерей горизонтальной скорости в полете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836712"/>
            <a:ext cx="5976664" cy="24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461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Ошибки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33123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Подседание</a:t>
            </a:r>
            <a:r>
              <a:rPr lang="ru-RU" dirty="0" smtClean="0"/>
              <a:t> на маховой ноге</a:t>
            </a:r>
          </a:p>
          <a:p>
            <a:r>
              <a:rPr lang="ru-RU" dirty="0" smtClean="0"/>
              <a:t>- Недостаточно высокое поднимание ног перед приземлением</a:t>
            </a:r>
          </a:p>
          <a:p>
            <a:r>
              <a:rPr lang="ru-RU" dirty="0" smtClean="0"/>
              <a:t>- Преждевременное опускание ног перед приземлением</a:t>
            </a:r>
          </a:p>
          <a:p>
            <a:r>
              <a:rPr lang="ru-RU" dirty="0" smtClean="0"/>
              <a:t>- Потеря равновесия в полете с вращением вперед( из-за резкого наклона туловища вперед при отталкивании)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36712"/>
            <a:ext cx="6192688" cy="25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152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Ошибки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3096344"/>
          </a:xfrm>
        </p:spPr>
        <p:txBody>
          <a:bodyPr/>
          <a:lstStyle/>
          <a:p>
            <a:r>
              <a:rPr lang="ru-RU" dirty="0" smtClean="0"/>
              <a:t>- Непостоянность длины беговых шагов в конце разбега</a:t>
            </a:r>
          </a:p>
          <a:p>
            <a:r>
              <a:rPr lang="ru-RU" dirty="0" smtClean="0"/>
              <a:t>- Нарушение ритма разбега в его </a:t>
            </a:r>
            <a:r>
              <a:rPr lang="ru-RU" dirty="0" err="1" smtClean="0"/>
              <a:t>предтолчковой</a:t>
            </a:r>
            <a:r>
              <a:rPr lang="ru-RU" dirty="0" smtClean="0"/>
              <a:t> части; снижение скорости в конце разбега</a:t>
            </a:r>
          </a:p>
          <a:p>
            <a:r>
              <a:rPr lang="ru-RU" dirty="0" smtClean="0"/>
              <a:t>- Нарушение структуры разбега( бег на сильно согнутых ногах)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221088"/>
            <a:ext cx="59912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889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749794"/>
          </a:xfrm>
        </p:spPr>
        <p:txBody>
          <a:bodyPr/>
          <a:lstStyle/>
          <a:p>
            <a:pPr algn="ctr"/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Медицинский допуск</a:t>
            </a:r>
          </a:p>
          <a:p>
            <a:r>
              <a:rPr lang="ru-RU" dirty="0" smtClean="0"/>
              <a:t>Спортивная одежда</a:t>
            </a:r>
          </a:p>
          <a:p>
            <a:r>
              <a:rPr lang="ru-RU" dirty="0" smtClean="0"/>
              <a:t>Предварительная разминка (для данного упражнения - быстрый бег, прыжковые упражнения)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516216" y="378904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988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057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Техника безопасности для прыжков в длину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5259288"/>
          </a:xfrm>
        </p:spPr>
        <p:txBody>
          <a:bodyPr>
            <a:normAutofit/>
          </a:bodyPr>
          <a:lstStyle/>
          <a:p>
            <a:r>
              <a:rPr lang="ru-RU" dirty="0" smtClean="0"/>
              <a:t>Яма с песком должна быть вскопана;</a:t>
            </a:r>
          </a:p>
          <a:p>
            <a:r>
              <a:rPr lang="ru-RU" dirty="0" smtClean="0"/>
              <a:t>Прыжки нужно выполнять поочередно, не мешая друг другу;</a:t>
            </a:r>
          </a:p>
          <a:p>
            <a:r>
              <a:rPr lang="ru-RU" dirty="0" smtClean="0"/>
              <a:t>Нельзя </a:t>
            </a:r>
            <a:r>
              <a:rPr lang="ru-RU" dirty="0"/>
              <a:t>перебегать дорожку разбега, когда </a:t>
            </a:r>
            <a:r>
              <a:rPr lang="ru-RU" dirty="0" smtClean="0"/>
              <a:t>выполняются прыжки;</a:t>
            </a:r>
          </a:p>
          <a:p>
            <a:r>
              <a:rPr lang="ru-RU" dirty="0" smtClean="0"/>
              <a:t>Не </a:t>
            </a:r>
            <a:r>
              <a:rPr lang="ru-RU" dirty="0"/>
              <a:t>начинайте разбег, пока в месте приземления находится другой </a:t>
            </a:r>
            <a:r>
              <a:rPr lang="ru-RU" dirty="0" smtClean="0"/>
              <a:t>прыгун.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95814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8092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Тренируйтесь, учитесь, помните, </a:t>
            </a:r>
            <a:r>
              <a:rPr lang="ru-RU" sz="4000" dirty="0" smtClean="0"/>
              <a:t>что </a:t>
            </a:r>
            <a:r>
              <a:rPr lang="ru-RU" sz="4000" dirty="0"/>
              <a:t>прежде всего тренировка – это победа над самим собой.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4293096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 теперь вопросы…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386222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8218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60648"/>
            <a:ext cx="5256583" cy="2180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060848"/>
            <a:ext cx="5269075" cy="2167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887" y="3819678"/>
            <a:ext cx="5256584" cy="19414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75856" y="5445224"/>
            <a:ext cx="5257615" cy="31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5" y="155679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1) Укажите способы прыжков: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83962" y="1196752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95183" y="2883162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877" y="4528809"/>
            <a:ext cx="500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27286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Соревнования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Прыжок в длину входил в соревновательную программу античных Олимпийских игр, в программу современных Олимпиад входят с 1896 г. в мужской части соревнований и с 1948 года – в женской</a:t>
            </a:r>
            <a:r>
              <a:rPr lang="ru-RU" dirty="0" smtClean="0"/>
              <a:t>.</a:t>
            </a:r>
          </a:p>
          <a:p>
            <a:endParaRPr lang="ru-RU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582318"/>
              </p:ext>
            </p:extLst>
          </p:nvPr>
        </p:nvGraphicFramePr>
        <p:xfrm>
          <a:off x="1475656" y="3789040"/>
          <a:ext cx="6096000" cy="152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Открытые стадионы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Закрытые помещения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Мужчины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0" u="sng" dirty="0" smtClean="0">
                          <a:solidFill>
                            <a:srgbClr val="FF0000"/>
                          </a:solidFill>
                        </a:rPr>
                        <a:t>8, 95 м</a:t>
                      </a:r>
                      <a:endParaRPr lang="ru-RU" sz="2800" b="1" i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 79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Женщины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</a:t>
                      </a:r>
                      <a:r>
                        <a:rPr lang="ru-RU" baseline="0" dirty="0" smtClean="0"/>
                        <a:t> 52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 37 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2438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2) Дайте определение прыжкам в длину.</a:t>
            </a:r>
          </a:p>
          <a:p>
            <a:r>
              <a:rPr lang="ru-RU" dirty="0" smtClean="0"/>
              <a:t>3) Самый высокий Мировой рекорд.</a:t>
            </a:r>
          </a:p>
          <a:p>
            <a:r>
              <a:rPr lang="ru-RU" dirty="0" smtClean="0"/>
              <a:t>4) Перечислите фазы прыжка и укажите, какие действия прыгуна им соответствуют.</a:t>
            </a:r>
          </a:p>
          <a:p>
            <a:r>
              <a:rPr lang="ru-RU" dirty="0" smtClean="0"/>
              <a:t>5) Какая фаза самая важная(</a:t>
            </a:r>
            <a:r>
              <a:rPr lang="ru-RU" dirty="0" err="1" smtClean="0"/>
              <a:t>ые</a:t>
            </a:r>
            <a:r>
              <a:rPr lang="ru-RU" dirty="0" smtClean="0"/>
              <a:t>)? Аргументируйте свой ответ.</a:t>
            </a:r>
          </a:p>
          <a:p>
            <a:r>
              <a:rPr lang="ru-RU" dirty="0" smtClean="0"/>
              <a:t>6) Правила измерения результата прыжка.</a:t>
            </a:r>
          </a:p>
          <a:p>
            <a:r>
              <a:rPr lang="ru-RU" dirty="0" smtClean="0"/>
              <a:t>7) Вспомните несколько ошибок в технике прыжка.</a:t>
            </a:r>
          </a:p>
          <a:p>
            <a:r>
              <a:rPr lang="ru-RU" dirty="0" smtClean="0"/>
              <a:t>8) Техника безопасности прыжков в длину.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4822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Список используемой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115235" cy="4572000"/>
          </a:xfrm>
        </p:spPr>
      </p:pic>
      <p:sp>
        <p:nvSpPr>
          <p:cNvPr id="5" name="TextBox 4"/>
          <p:cNvSpPr txBox="1"/>
          <p:nvPr/>
        </p:nvSpPr>
        <p:spPr>
          <a:xfrm>
            <a:off x="4499992" y="213285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http://www.rusathletics.com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http://chfla.org.ua</a:t>
            </a:r>
            <a:endParaRPr lang="ru-RU" dirty="0"/>
          </a:p>
          <a:p>
            <a:r>
              <a:rPr lang="en-US" dirty="0" smtClean="0">
                <a:hlinkClick r:id="rId5"/>
              </a:rPr>
              <a:t>http://sportbox.by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http://athlos.ru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ru.wikipedia.org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http://www.e-reading.biz/djvureader.php/134564/35/Kobrinskiii_-_</a:t>
            </a:r>
            <a:r>
              <a:rPr lang="en-US" dirty="0" smtClean="0">
                <a:hlinkClick r:id="rId8"/>
              </a:rPr>
              <a:t>Legkaya_atletika.html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2871519"/>
            <a:ext cx="50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+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691580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30" y="-19907"/>
            <a:ext cx="8229600" cy="1143000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Игорь </a:t>
            </a:r>
            <a:r>
              <a:rPr lang="ru-RU" dirty="0" err="1">
                <a:solidFill>
                  <a:schemeClr val="tx1"/>
                </a:solidFill>
              </a:rPr>
              <a:t>Арамович</a:t>
            </a:r>
            <a:r>
              <a:rPr lang="ru-RU" dirty="0">
                <a:solidFill>
                  <a:schemeClr val="tx1"/>
                </a:solidFill>
              </a:rPr>
              <a:t> Тер-Ованесян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363272" cy="2260848"/>
          </a:xfrm>
        </p:spPr>
        <p:txBody>
          <a:bodyPr>
            <a:normAutofit/>
          </a:bodyPr>
          <a:lstStyle/>
          <a:p>
            <a:r>
              <a:rPr lang="ru-RU" dirty="0" smtClean="0"/>
              <a:t>Советский </a:t>
            </a:r>
            <a:r>
              <a:rPr lang="ru-RU" dirty="0"/>
              <a:t>легкоатлет, неоднократный рекордсмен мира в прыжках в длину. Пятикратный участник </a:t>
            </a:r>
            <a:r>
              <a:rPr lang="ru-RU" dirty="0" smtClean="0"/>
              <a:t>Олимпийских </a:t>
            </a:r>
            <a:r>
              <a:rPr lang="ru-RU" dirty="0" err="1" smtClean="0"/>
              <a:t>игр,двукратный</a:t>
            </a:r>
            <a:r>
              <a:rPr lang="ru-RU" dirty="0" smtClean="0"/>
              <a:t> </a:t>
            </a:r>
            <a:r>
              <a:rPr lang="ru-RU" dirty="0"/>
              <a:t>бронзовый призер Олимпиад 1960 и 1964 годов. Заслуженный мастер спорта СССР и заслуженный тренер </a:t>
            </a:r>
            <a:r>
              <a:rPr lang="ru-RU" dirty="0" smtClean="0"/>
              <a:t>СССР.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212976"/>
            <a:ext cx="2408656" cy="3284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408" y="3523092"/>
            <a:ext cx="3547758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45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03" y="875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Галина Валентиновна Чистякова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203" y="908720"/>
            <a:ext cx="8229600" cy="4525963"/>
          </a:xfrm>
        </p:spPr>
        <p:txBody>
          <a:bodyPr/>
          <a:lstStyle/>
          <a:p>
            <a:r>
              <a:rPr lang="ru-RU" dirty="0" smtClean="0"/>
              <a:t>Советская</a:t>
            </a:r>
            <a:r>
              <a:rPr lang="ru-RU" dirty="0"/>
              <a:t>, российская и словацкая легкоатлетка, занималась прыжками в длину </a:t>
            </a:r>
            <a:r>
              <a:rPr lang="ru-RU" dirty="0" smtClean="0"/>
              <a:t>и тройным </a:t>
            </a:r>
            <a:r>
              <a:rPr lang="ru-RU" dirty="0"/>
              <a:t>прыжком, чемпионка мира и Европы, действующая рекордсменка мира в прыжках в длину (7 м 52 см). Заслуженный мастер спорта </a:t>
            </a:r>
            <a:r>
              <a:rPr lang="ru-RU" dirty="0" smtClean="0"/>
              <a:t>СССР.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087" y="3212976"/>
            <a:ext cx="53765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450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Татьяна Романовна Л</a:t>
            </a:r>
            <a:r>
              <a:rPr lang="ru-RU" sz="4400" dirty="0" smtClean="0">
                <a:solidFill>
                  <a:schemeClr val="tx1"/>
                </a:solidFill>
              </a:rPr>
              <a:t>е</a:t>
            </a:r>
            <a:r>
              <a:rPr lang="vi-VN" dirty="0" smtClean="0">
                <a:solidFill>
                  <a:schemeClr val="tx1"/>
                </a:solidFill>
              </a:rPr>
              <a:t>бедева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ru-RU" dirty="0" smtClean="0"/>
              <a:t>Российская</a:t>
            </a:r>
            <a:r>
              <a:rPr lang="ru-RU" dirty="0"/>
              <a:t> легкоатлетка, специализирующаяся в </a:t>
            </a:r>
            <a:r>
              <a:rPr lang="ru-RU" dirty="0" smtClean="0"/>
              <a:t>прыжках в </a:t>
            </a:r>
            <a:r>
              <a:rPr lang="ru-RU" dirty="0"/>
              <a:t>длину и тройном прыжке, олимпийская чемпионка, многократная чемпионка мира и Европы. Заслуженный мастер спорта России, вице-президент Всероссийской федерации лёгкой </a:t>
            </a:r>
            <a:r>
              <a:rPr lang="ru-RU" dirty="0" smtClean="0"/>
              <a:t>атлетики.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573016"/>
            <a:ext cx="4824536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839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Александр Александрович Менько́в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55233"/>
            <a:ext cx="4920556" cy="3023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133" y="4962525"/>
            <a:ext cx="2419350" cy="1895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48478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Andalus" pitchFamily="18" charset="-78"/>
              </a:rPr>
              <a:t> </a:t>
            </a:r>
            <a:r>
              <a:rPr lang="ru-RU" sz="2800" dirty="0" smtClean="0">
                <a:cs typeface="Andalus" pitchFamily="18" charset="-78"/>
              </a:rPr>
              <a:t>Российский прыгун в длину. Действующий </a:t>
            </a:r>
            <a:r>
              <a:rPr lang="ru-RU" sz="2800" dirty="0">
                <a:cs typeface="Andalus" pitchFamily="18" charset="-78"/>
              </a:rPr>
              <a:t>обладатель рекорда России в прыжке в </a:t>
            </a:r>
            <a:r>
              <a:rPr lang="ru-RU" sz="2800" dirty="0" smtClean="0">
                <a:cs typeface="Andalus" pitchFamily="18" charset="-78"/>
              </a:rPr>
              <a:t>длину (8,52м) Победитель Чемпионата мира 2013.</a:t>
            </a:r>
            <a:endParaRPr lang="ru-RU" sz="28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2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Сектор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406" y="1511504"/>
            <a:ext cx="6893977" cy="4584495"/>
          </a:xfrm>
        </p:spPr>
      </p:pic>
      <p:sp>
        <p:nvSpPr>
          <p:cNvPr id="7" name="TextBox 6"/>
          <p:cNvSpPr txBox="1"/>
          <p:nvPr/>
        </p:nvSpPr>
        <p:spPr>
          <a:xfrm>
            <a:off x="395536" y="871323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Яма для приземления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686655"/>
            <a:ext cx="286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Брусок для отталкивания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871320"/>
            <a:ext cx="305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Дорожка для разбега</a:t>
            </a:r>
            <a:endParaRPr lang="ru-RU" sz="2400" dirty="0"/>
          </a:p>
        </p:txBody>
      </p: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1950610" y="1332988"/>
            <a:ext cx="1685286" cy="4328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0"/>
          </p:cNvCxnSpPr>
          <p:nvPr/>
        </p:nvCxnSpPr>
        <p:spPr>
          <a:xfrm>
            <a:off x="4581395" y="1511504"/>
            <a:ext cx="1214741" cy="3285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</p:cNvCxnSpPr>
          <p:nvPr/>
        </p:nvCxnSpPr>
        <p:spPr>
          <a:xfrm flipH="1">
            <a:off x="7236296" y="1332985"/>
            <a:ext cx="158388" cy="2888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2198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677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Отталкивание в прыжках выполняется одной ногой от </a:t>
            </a:r>
            <a:r>
              <a:rPr lang="ru-RU" dirty="0" smtClean="0"/>
              <a:t>поверхности </a:t>
            </a:r>
            <a:r>
              <a:rPr lang="ru-RU" dirty="0"/>
              <a:t>бруска или дорожки, не заступая на </a:t>
            </a:r>
            <a:r>
              <a:rPr lang="ru-RU" dirty="0" smtClean="0"/>
              <a:t>индикатор. Результаты </a:t>
            </a:r>
            <a:r>
              <a:rPr lang="ru-RU" dirty="0"/>
              <a:t>прыжков измеряются по ближайшей точке </a:t>
            </a:r>
            <a:r>
              <a:rPr lang="ru-RU" dirty="0" smtClean="0"/>
              <a:t>следа, оставленного </a:t>
            </a:r>
            <a:r>
              <a:rPr lang="ru-RU" dirty="0"/>
              <a:t>любой частью тела (или руки), по прямой, </a:t>
            </a:r>
            <a:r>
              <a:rPr lang="ru-RU" dirty="0" smtClean="0"/>
              <a:t>перпендикулярной </a:t>
            </a:r>
            <a:r>
              <a:rPr lang="ru-RU" dirty="0"/>
              <a:t>к линии измерения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281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4683</TotalTime>
  <Words>702</Words>
  <Application>Microsoft Office PowerPoint</Application>
  <PresentationFormat>Экран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Currency</vt:lpstr>
      <vt:lpstr>Прыжки в длину</vt:lpstr>
      <vt:lpstr>Определение</vt:lpstr>
      <vt:lpstr>Соревнования</vt:lpstr>
      <vt:lpstr>Игорь Арамович Тер-Ованесян</vt:lpstr>
      <vt:lpstr>Галина Валентиновна Чистякова</vt:lpstr>
      <vt:lpstr>Татьяна Романовна Лебедева</vt:lpstr>
      <vt:lpstr>Александр Александрович Менько́в</vt:lpstr>
      <vt:lpstr>Сектор</vt:lpstr>
      <vt:lpstr>Правила</vt:lpstr>
      <vt:lpstr>Правила</vt:lpstr>
      <vt:lpstr>Фазы</vt:lpstr>
      <vt:lpstr>Разбег</vt:lpstr>
      <vt:lpstr>Отталкивание</vt:lpstr>
      <vt:lpstr>Отталкивание</vt:lpstr>
      <vt:lpstr>Полет</vt:lpstr>
      <vt:lpstr>Приземление</vt:lpstr>
      <vt:lpstr>Способы</vt:lpstr>
      <vt:lpstr>«Согнув ноги»</vt:lpstr>
      <vt:lpstr>«Прогнувшись»</vt:lpstr>
      <vt:lpstr>«Ножницы»</vt:lpstr>
      <vt:lpstr>Прыжки в длину с места</vt:lpstr>
      <vt:lpstr>Ошибки</vt:lpstr>
      <vt:lpstr>Ошибки</vt:lpstr>
      <vt:lpstr>Ошибки</vt:lpstr>
      <vt:lpstr>Ошибки</vt:lpstr>
      <vt:lpstr>Техника безопасности</vt:lpstr>
      <vt:lpstr>Техника безопасности для прыжков в длину</vt:lpstr>
      <vt:lpstr>Спасибо за внимание!</vt:lpstr>
      <vt:lpstr>Слайд 29</vt:lpstr>
      <vt:lpstr>Вопросы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Svetlana</cp:lastModifiedBy>
  <cp:revision>52</cp:revision>
  <dcterms:created xsi:type="dcterms:W3CDTF">2013-09-24T18:48:31Z</dcterms:created>
  <dcterms:modified xsi:type="dcterms:W3CDTF">2016-05-31T18:15:31Z</dcterms:modified>
</cp:coreProperties>
</file>