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4" r:id="rId9"/>
    <p:sldId id="265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50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E432-0F75-4622-BA76-FE32335CEB30}" type="datetimeFigureOut">
              <a:rPr lang="ru-RU" smtClean="0"/>
              <a:pPr/>
              <a:t>07.12.2019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E267-6541-498E-AF2F-2FD37BB8741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6" descr="http://s46.radikal.ru/i111/1103/4b/5e6a83c94e7bt.jpg"/>
          <p:cNvPicPr>
            <a:picLocks noChangeAspect="1" noChangeArrowheads="1"/>
          </p:cNvPicPr>
          <p:nvPr/>
        </p:nvPicPr>
        <p:blipFill>
          <a:blip r:embed="rId2" cstate="print"/>
          <a:srcRect b="66969"/>
          <a:stretch>
            <a:fillRect/>
          </a:stretch>
        </p:blipFill>
        <p:spPr bwMode="auto">
          <a:xfrm>
            <a:off x="3286116" y="5643578"/>
            <a:ext cx="3929090" cy="1214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6" descr="http://s46.radikal.ru/i111/1103/4b/5e6a83c94e7bt.jpg"/>
          <p:cNvPicPr>
            <a:picLocks noChangeAspect="1" noChangeArrowheads="1"/>
          </p:cNvPicPr>
          <p:nvPr/>
        </p:nvPicPr>
        <p:blipFill>
          <a:blip r:embed="rId2" cstate="print"/>
          <a:srcRect t="68006" r="2500"/>
          <a:stretch>
            <a:fillRect/>
          </a:stretch>
        </p:blipFill>
        <p:spPr bwMode="auto">
          <a:xfrm>
            <a:off x="0" y="5681679"/>
            <a:ext cx="3714744" cy="1176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6" descr="http://s46.radikal.ru/i111/1103/4b/5e6a83c94e7bt.jpg"/>
          <p:cNvPicPr>
            <a:picLocks noChangeAspect="1" noChangeArrowheads="1"/>
          </p:cNvPicPr>
          <p:nvPr/>
        </p:nvPicPr>
        <p:blipFill>
          <a:blip r:embed="rId2" cstate="print"/>
          <a:srcRect l="3750" r="41875" b="66969"/>
          <a:stretch>
            <a:fillRect/>
          </a:stretch>
        </p:blipFill>
        <p:spPr bwMode="auto">
          <a:xfrm>
            <a:off x="7000892" y="5643554"/>
            <a:ext cx="2143108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6" name="Picture 2" descr="http://www.hramspiridona.ru/_mod_files/ce_images/oformlenie/0_4f87f_4bfaa8c_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0" y="-1"/>
            <a:ext cx="3428992" cy="3428993"/>
          </a:xfrm>
          <a:prstGeom prst="rect">
            <a:avLst/>
          </a:prstGeom>
          <a:noFill/>
        </p:spPr>
      </p:pic>
      <p:pic>
        <p:nvPicPr>
          <p:cNvPr id="12" name="Picture 2" descr="http://www.hramspiridona.ru/_mod_files/ce_images/oformlenie/0_4f87f_4bfaa8c_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643562" y="1"/>
            <a:ext cx="3500437" cy="3500438"/>
          </a:xfrm>
          <a:prstGeom prst="rect">
            <a:avLst/>
          </a:prstGeom>
          <a:noFill/>
        </p:spPr>
      </p:pic>
      <p:pic>
        <p:nvPicPr>
          <p:cNvPr id="36867" name="Picture 3" descr="K:\анимац.картинки\праздники\ostern-24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4057650"/>
            <a:ext cx="2390775" cy="2800350"/>
          </a:xfrm>
          <a:prstGeom prst="rect">
            <a:avLst/>
          </a:prstGeom>
          <a:noFill/>
        </p:spPr>
      </p:pic>
      <p:pic>
        <p:nvPicPr>
          <p:cNvPr id="36868" name="Picture 4" descr="K:\анимац.картинки\животные\j028357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863183">
            <a:off x="76676" y="4410754"/>
            <a:ext cx="1449940" cy="98764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E432-0F75-4622-BA76-FE32335CEB30}" type="datetimeFigureOut">
              <a:rPr lang="ru-RU" smtClean="0"/>
              <a:pPr/>
              <a:t>07.12.2019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E267-6541-498E-AF2F-2FD37BB8741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34818" name="Picture 2" descr="http://i41.fastpic.ru/big/2012/0714/b8/494fe9c64afd3c9cf65edd5e0e9659b8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3786190"/>
            <a:ext cx="3503523" cy="3071810"/>
          </a:xfrm>
          <a:prstGeom prst="rect">
            <a:avLst/>
          </a:prstGeom>
          <a:noFill/>
        </p:spPr>
      </p:pic>
      <p:pic>
        <p:nvPicPr>
          <p:cNvPr id="8" name="Picture 2" descr="http://www.hramspiridona.ru/_mod_files/ce_images/oformlenie/0_4f87f_4bfaa8c_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643562" y="1"/>
            <a:ext cx="3500437" cy="350043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E432-0F75-4622-BA76-FE32335CEB30}" type="datetimeFigureOut">
              <a:rPr lang="ru-RU" smtClean="0"/>
              <a:pPr/>
              <a:t>07.12.2019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E267-6541-498E-AF2F-2FD37BB8741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33798" name="Picture 6" descr="http://s020.radikal.ru/i717/1305/dd/09838831266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800724"/>
            <a:ext cx="3333750" cy="1057276"/>
          </a:xfrm>
          <a:prstGeom prst="rect">
            <a:avLst/>
          </a:prstGeom>
          <a:noFill/>
        </p:spPr>
      </p:pic>
      <p:pic>
        <p:nvPicPr>
          <p:cNvPr id="33800" name="Picture 8" descr="http://s020.radikal.ru/i717/1305/dd/09838831266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5800724"/>
            <a:ext cx="3333750" cy="1057276"/>
          </a:xfrm>
          <a:prstGeom prst="rect">
            <a:avLst/>
          </a:prstGeom>
          <a:noFill/>
        </p:spPr>
      </p:pic>
      <p:pic>
        <p:nvPicPr>
          <p:cNvPr id="12" name="Picture 2" descr="http://www.hramspiridona.ru/_mod_files/ce_images/oformlenie/0_4f87f_4bfaa8c_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1" y="-1"/>
            <a:ext cx="3500437" cy="3500438"/>
          </a:xfrm>
          <a:prstGeom prst="rect">
            <a:avLst/>
          </a:prstGeom>
          <a:noFill/>
        </p:spPr>
      </p:pic>
      <p:pic>
        <p:nvPicPr>
          <p:cNvPr id="33808" name="Picture 16" descr="K:\анимац.картинки\праздники\j021910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5800725"/>
            <a:ext cx="1266825" cy="105727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E432-0F75-4622-BA76-FE32335CEB30}" type="datetimeFigureOut">
              <a:rPr lang="ru-RU" smtClean="0"/>
              <a:pPr/>
              <a:t>07.12.2019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E267-6541-498E-AF2F-2FD37BB874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E432-0F75-4622-BA76-FE32335CEB30}" type="datetimeFigureOut">
              <a:rPr lang="ru-RU" smtClean="0"/>
              <a:pPr/>
              <a:t>07.12.2019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E267-6541-498E-AF2F-2FD37BB874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E432-0F75-4622-BA76-FE32335CEB30}" type="datetimeFigureOut">
              <a:rPr lang="ru-RU" smtClean="0"/>
              <a:pPr/>
              <a:t>07.12.2019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E267-6541-498E-AF2F-2FD37BB874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E432-0F75-4622-BA76-FE32335CEB30}" type="datetimeFigureOut">
              <a:rPr lang="ru-RU" smtClean="0"/>
              <a:pPr/>
              <a:t>07.12.2019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E267-6541-498E-AF2F-2FD37BB874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E432-0F75-4622-BA76-FE32335CEB30}" type="datetimeFigureOut">
              <a:rPr lang="ru-RU" smtClean="0"/>
              <a:pPr/>
              <a:t>07.12.2019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E267-6541-498E-AF2F-2FD37BB874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E432-0F75-4622-BA76-FE32335CEB30}" type="datetimeFigureOut">
              <a:rPr lang="ru-RU" smtClean="0"/>
              <a:pPr/>
              <a:t>07.12.2019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E267-6541-498E-AF2F-2FD37BB874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 cstate="print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DE432-0F75-4622-BA76-FE32335CEB30}" type="datetimeFigureOut">
              <a:rPr lang="ru-RU" smtClean="0"/>
              <a:pPr/>
              <a:t>07.12.2019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BE267-6541-498E-AF2F-2FD37BB8741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6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472062" y="514530"/>
            <a:ext cx="8451602" cy="91440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2"/>
          <p:cNvSpPr txBox="1">
            <a:spLocks/>
          </p:cNvSpPr>
          <p:nvPr/>
        </p:nvSpPr>
        <p:spPr bwMode="auto">
          <a:xfrm>
            <a:off x="472062" y="562382"/>
            <a:ext cx="8659812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cs typeface="Arial" panose="020B0604020202020204" pitchFamily="34" charset="0"/>
              </a:rPr>
              <a:t>Муниципальное бюджетное общеобразовательное учреждение Одинцовская средняя общеобразовательная школа №1</a:t>
            </a:r>
          </a:p>
        </p:txBody>
      </p:sp>
      <p:sp>
        <p:nvSpPr>
          <p:cNvPr id="5" name="Объект 3"/>
          <p:cNvSpPr txBox="1">
            <a:spLocks/>
          </p:cNvSpPr>
          <p:nvPr/>
        </p:nvSpPr>
        <p:spPr bwMode="auto">
          <a:xfrm>
            <a:off x="768924" y="1787137"/>
            <a:ext cx="8066088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</a:pPr>
            <a:r>
              <a:rPr lang="ru-RU" altLang="ru-RU" sz="2400" dirty="0">
                <a:cs typeface="Arial" panose="020B0604020202020204" pitchFamily="34" charset="0"/>
              </a:rPr>
              <a:t>Презентация по ОРКСЭ на тему:</a:t>
            </a:r>
          </a:p>
        </p:txBody>
      </p:sp>
      <p:sp>
        <p:nvSpPr>
          <p:cNvPr id="6" name="Подзаголовок 4"/>
          <p:cNvSpPr txBox="1">
            <a:spLocks/>
          </p:cNvSpPr>
          <p:nvPr/>
        </p:nvSpPr>
        <p:spPr>
          <a:xfrm>
            <a:off x="1645894" y="2368514"/>
            <a:ext cx="6103938" cy="5590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dirty="0" smtClean="0">
                <a:solidFill>
                  <a:schemeClr val="tx1"/>
                </a:solidFill>
                <a:cs typeface="Arial" panose="020B0604020202020204" pitchFamily="34" charset="0"/>
              </a:rPr>
              <a:t>ПАСХА</a:t>
            </a:r>
          </a:p>
        </p:txBody>
      </p:sp>
      <p:sp>
        <p:nvSpPr>
          <p:cNvPr id="9" name="Объект 3"/>
          <p:cNvSpPr txBox="1">
            <a:spLocks/>
          </p:cNvSpPr>
          <p:nvPr/>
        </p:nvSpPr>
        <p:spPr bwMode="auto">
          <a:xfrm>
            <a:off x="4283075" y="3180824"/>
            <a:ext cx="4860925" cy="12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</a:pPr>
            <a:r>
              <a:rPr lang="ru-RU" altLang="ru-RU" sz="2000" b="1" dirty="0">
                <a:cs typeface="Arial" panose="020B0604020202020204" pitchFamily="34" charset="0"/>
              </a:rPr>
              <a:t>Подготовила: Ермолаева Виктория Алексеевна, учитель начальных классов</a:t>
            </a:r>
          </a:p>
          <a:p>
            <a:pPr eaLnBrk="1" hangingPunct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</a:pPr>
            <a:endParaRPr lang="ru-RU" altLang="ru-RU" sz="2000" dirty="0">
              <a:solidFill>
                <a:srgbClr val="404040"/>
              </a:solidFill>
            </a:endParaRPr>
          </a:p>
        </p:txBody>
      </p:sp>
      <p:sp>
        <p:nvSpPr>
          <p:cNvPr id="10" name="Объект 3"/>
          <p:cNvSpPr txBox="1">
            <a:spLocks/>
          </p:cNvSpPr>
          <p:nvPr/>
        </p:nvSpPr>
        <p:spPr>
          <a:xfrm>
            <a:off x="3995936" y="5315236"/>
            <a:ext cx="1193800" cy="28733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  <a:defRPr/>
            </a:pP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г.</a:t>
            </a:r>
          </a:p>
          <a:p>
            <a:pPr>
              <a:defRPr/>
            </a:pP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209255/02916f5b-a22a-45ff-bc7c-abc2215c77e7/s120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30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ПАСХА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228600" y="3573016"/>
            <a:ext cx="8686800" cy="4525963"/>
          </a:xfrm>
        </p:spPr>
        <p:txBody>
          <a:bodyPr/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Праздник победы вечной жизни над смертью.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Пасху христиане называют Светлым Христовым Воскресением, Праздником праздников и Торжеством из торжеств, Царем дней или Великим днем.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15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ВЕЛИКИЙ ПОСТ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Время усиленного обращения верующих к Богу с покаянной молитвой,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сорокодневный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Великий пост предшествует празднику Пасхи.</a:t>
            </a: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великий пост православные христиане не употребляют мясо, рыбу, молочные продукты, яйца.</a:t>
            </a: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Пост для христиан – воздержание от того, что отвлекает верующих от духовной жизни, время поста надо использовать для очищения души (вырасти духовно).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52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avatars.mds.yandex.net/get-pdb/1948860/acdfc99c-33ac-41cd-8b70-d12750c21204/s120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ПАСХАЛЬНЫЕ УГОЩЕНИЯ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0" y="2924944"/>
            <a:ext cx="9144000" cy="3933056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Традиционные пасхальные угощения символизируют новую жизнь, возрождение.</a:t>
            </a:r>
          </a:p>
          <a:p>
            <a:pPr algn="just"/>
            <a:r>
              <a:rPr lang="ru-RU" sz="24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Куличи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сдобный хлеб с изюмом и цукатами, с которого начинается торжественная трапеза после Великого поста.</a:t>
            </a:r>
          </a:p>
          <a:p>
            <a:pPr algn="just"/>
            <a:r>
              <a:rPr lang="ru-RU" sz="24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Творожная пасха 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изготавливается в форме усеченной пирамиды,  напоминающей ту гробницу, в которой совершилось чудо Христова Воскресения.</a:t>
            </a:r>
          </a:p>
          <a:p>
            <a:pPr algn="just"/>
            <a:r>
              <a:rPr lang="ru-RU" sz="24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Крашеные яйца 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символ жизни.</a:t>
            </a:r>
          </a:p>
          <a:p>
            <a:endPara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16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https://img-fotki.yandex.ru/get/94372/112265771.ae6/0_d16d3_30db36db_X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669936"/>
            <a:ext cx="3188064" cy="318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ФАБЕРЖЕ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251520" y="1268760"/>
            <a:ext cx="8640960" cy="4525963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 России изготовление изысканно украшенных пасхальных яиц является традицией и старинным ремеслом</a:t>
            </a:r>
          </a:p>
          <a:p>
            <a:pPr algn="just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Работы мастера-ювелира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Карла Фаберже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– получили широкую известность в нашей стране. Они хранят в себе интересные сюрпризы: живописные миниатюры, крохотные модели дворцов, памятников, яхт, поездов, фигурки птиц, букеты цветов.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 descr="https://img-fotki.yandex.ru/get/104595/112265771.ae6/0_d16cd_59ca0fc_XL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032" y="3669936"/>
            <a:ext cx="3516416" cy="351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53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https://www.russianjeweller.ru/!_news/2015/07/images/15_07_23/rus_sam/3572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18" y="1268760"/>
            <a:ext cx="2658476" cy="491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img-fotki.yandex.ru/get/60380/112265771.ae6/0_d16d1_f3b67a2_XL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6632"/>
            <a:ext cx="6192688" cy="682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avatars.mds.yandex.net/get-pdb/1356544/22a1bbd4-fe3c-4b03-85e3-b8772cd4a543/s1200?webp=fals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390808"/>
            <a:ext cx="3470684" cy="467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70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art-catalog.ru/data_picture_2016/picture/59/998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ПАСХАЛЬНАЯ СЛУЖБА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Самое важное в день Пасхи. 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Она совершается во всех храмах в ночь субботы на воскресенье и начинается крестным ходом вокруг церкви, в храме горит множество свечей, звучит радостное пение.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Всю неделю в храмах не закрываются царские врата в алтарь, чтобы верующие помнили, что Царствие Божие открыто для всех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3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4525962"/>
          </a:xfrm>
        </p:spPr>
        <p:txBody>
          <a:bodyPr/>
          <a:lstStyle/>
          <a:p>
            <a:r>
              <a:rPr lang="ru-RU" altLang="ru-RU" sz="3600" dirty="0" smtClean="0"/>
              <a:t>Источник: Основы религиозных культур и светской этики. Основы православной культуры. 4 </a:t>
            </a:r>
            <a:r>
              <a:rPr lang="ru-RU" altLang="ru-RU" sz="3600" dirty="0" err="1" smtClean="0"/>
              <a:t>кл</a:t>
            </a:r>
            <a:r>
              <a:rPr lang="ru-RU" altLang="ru-RU" sz="3600" dirty="0" smtClean="0"/>
              <a:t>.: учебник; Костюкова Т.А., Воскресенский О.В., Савченко К.В.  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417141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331640" y="3140968"/>
            <a:ext cx="6912768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4800" dirty="0" smtClean="0"/>
              <a:t>СПАСИБО ЗА ВНИМАНИЕ</a:t>
            </a:r>
            <a:endParaRPr lang="ru-RU" altLang="ru-RU" sz="4800" dirty="0" smtClean="0"/>
          </a:p>
        </p:txBody>
      </p:sp>
    </p:spTree>
    <p:extLst>
      <p:ext uri="{BB962C8B-B14F-4D97-AF65-F5344CB8AC3E}">
        <p14:creationId xmlns:p14="http://schemas.microsoft.com/office/powerpoint/2010/main" val="145507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Тема6</Template>
  <TotalTime>248</TotalTime>
  <Words>311</Words>
  <Application>Microsoft Office PowerPoint</Application>
  <PresentationFormat>Экран (4:3)</PresentationFormat>
  <Paragraphs>27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Wingdings 3</vt:lpstr>
      <vt:lpstr>Тема6</vt:lpstr>
      <vt:lpstr>Презентация PowerPoint</vt:lpstr>
      <vt:lpstr>ПАСХА</vt:lpstr>
      <vt:lpstr>ВЕЛИКИЙ ПОСТ</vt:lpstr>
      <vt:lpstr>ПАСХАЛЬНЫЕ УГОЩЕНИЯ</vt:lpstr>
      <vt:lpstr>ФАБЕРЖЕ</vt:lpstr>
      <vt:lpstr>Презентация PowerPoint</vt:lpstr>
      <vt:lpstr>ПАСХАЛЬНАЯ СЛУЖБА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</dc:title>
  <dc:subject>Пасха</dc:subject>
  <dc:creator>Светлана</dc:creator>
  <cp:lastModifiedBy>ю</cp:lastModifiedBy>
  <cp:revision>18</cp:revision>
  <dcterms:created xsi:type="dcterms:W3CDTF">2014-04-11T16:35:38Z</dcterms:created>
  <dcterms:modified xsi:type="dcterms:W3CDTF">2019-12-07T21:35:54Z</dcterms:modified>
</cp:coreProperties>
</file>