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  <p:sldMasterId id="2147483686" r:id="rId2"/>
  </p:sldMasterIdLst>
  <p:notesMasterIdLst>
    <p:notesMasterId r:id="rId2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73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&lt;заголовок&gt;</a:t>
            </a:r>
          </a:p>
        </p:txBody>
      </p:sp>
      <p:sp>
        <p:nvSpPr>
          <p:cNvPr id="74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&lt;дата/время&gt;</a:t>
            </a:r>
          </a:p>
        </p:txBody>
      </p:sp>
      <p:sp>
        <p:nvSpPr>
          <p:cNvPr id="75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&lt;нижний колонтитул&gt;</a:t>
            </a:r>
          </a:p>
        </p:txBody>
      </p:sp>
      <p:sp>
        <p:nvSpPr>
          <p:cNvPr id="76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8E3355A3-78DB-4E4F-950E-925B57A9A7E3}" type="slidenum"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0" name="Рисунок 69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1" name="Рисунок 70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37BB6B-EE1B-48FB-8575-0D55C373DE88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37BB6B-EE1B-48FB-8575-0D55C373DE88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37BB6B-EE1B-48FB-8575-0D55C373DE88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37BB6B-EE1B-48FB-8575-0D55C373DE88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37BB6B-EE1B-48FB-8575-0D55C373DE88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37BB6B-EE1B-48FB-8575-0D55C373DE88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37BB6B-EE1B-48FB-8575-0D55C373DE88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37BB6B-EE1B-48FB-8575-0D55C373DE88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E637BB6B-EE1B-48FB-8575-0D55C373DE88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37BB6B-EE1B-48FB-8575-0D55C373DE88}" type="datetimeFigureOut">
              <a:rPr lang="en-US" smtClean="0"/>
              <a:pPr/>
              <a:t>9/12/2020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37BB6B-EE1B-48FB-8575-0D55C373DE88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F6BCBE8-30B0-4476-8762-9236B142003A}" type="datetimeFigureOut">
              <a:rPr lang="en-US" smtClean="0"/>
              <a:pPr/>
              <a:t>9/12/2020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CustomShape 1"/>
          <p:cNvSpPr/>
          <p:nvPr/>
        </p:nvSpPr>
        <p:spPr>
          <a:xfrm>
            <a:off x="500040" y="357120"/>
            <a:ext cx="8020800" cy="411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6600" b="1" strike="noStrike" spc="-1" dirty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ОГЭ-2020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6600" b="1" strike="noStrike" spc="-1" dirty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по русскому языку.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6600" b="1" strike="noStrike" spc="-1" dirty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Новые задания </a:t>
            </a:r>
            <a:r>
              <a:rPr lang="ru-RU" sz="6600" b="1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 </a:t>
            </a:r>
            <a:r>
              <a:rPr lang="ru-RU" sz="6600" b="1" strike="noStrike" spc="-1" smtClean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требования.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285840" y="214200"/>
            <a:ext cx="842904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Задание №2 заменило прежние задания № 8, 11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92" name="Table 2"/>
          <p:cNvGraphicFramePr/>
          <p:nvPr/>
        </p:nvGraphicFramePr>
        <p:xfrm>
          <a:off x="500040" y="928800"/>
          <a:ext cx="8049600" cy="457560"/>
        </p:xfrm>
        <a:graphic>
          <a:graphicData uri="http://schemas.openxmlformats.org/drawingml/2006/table">
            <a:tbl>
              <a:tblPr/>
              <a:tblGrid>
                <a:gridCol w="4024800"/>
                <a:gridCol w="4024800"/>
              </a:tblGrid>
              <a:tr h="4575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FFFF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2020 год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FFFF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2019 год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4F81B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3" name="Table 3"/>
          <p:cNvGraphicFramePr/>
          <p:nvPr/>
        </p:nvGraphicFramePr>
        <p:xfrm>
          <a:off x="500040" y="1714320"/>
          <a:ext cx="8072280" cy="4663440"/>
        </p:xfrm>
        <a:graphic>
          <a:graphicData uri="http://schemas.openxmlformats.org/drawingml/2006/table">
            <a:tbl>
              <a:tblPr/>
              <a:tblGrid>
                <a:gridCol w="4035960"/>
                <a:gridCol w="4036320"/>
              </a:tblGrid>
              <a:tr h="39290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b="1" strike="noStrike" spc="-1">
                          <a:solidFill>
                            <a:srgbClr val="FFFF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 задание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Синтаксический анализ. Укажите варианты ответов, в которых верно определена грамматическая основа в одном из предложений или в одной из частей сложного предложения текста. Запишите номера ответов. 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b="1" strike="noStrike" spc="-1">
                          <a:solidFill>
                            <a:srgbClr val="FFFF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8 задание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Выпишите грамматическую основу предложения 22. 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b="1" strike="noStrike" spc="-1">
                          <a:solidFill>
                            <a:srgbClr val="FFFF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11 задание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Укажите количество грамматических основ в предложении 51. Ответ запишите цифрой. 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4F81B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428760" y="285840"/>
            <a:ext cx="821448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Задание №3 заменило прежние задания №9,10,12-14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95" name="Table 2"/>
          <p:cNvGraphicFramePr/>
          <p:nvPr/>
        </p:nvGraphicFramePr>
        <p:xfrm>
          <a:off x="285840" y="928800"/>
          <a:ext cx="8643600" cy="500040"/>
        </p:xfrm>
        <a:graphic>
          <a:graphicData uri="http://schemas.openxmlformats.org/drawingml/2006/table">
            <a:tbl>
              <a:tblPr/>
              <a:tblGrid>
                <a:gridCol w="4321800"/>
                <a:gridCol w="4321800"/>
              </a:tblGrid>
              <a:tr h="500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FFFF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2020 год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FFFF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2019 год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4F81B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6" name="Table 3"/>
          <p:cNvGraphicFramePr/>
          <p:nvPr/>
        </p:nvGraphicFramePr>
        <p:xfrm>
          <a:off x="357120" y="1643040"/>
          <a:ext cx="8572320" cy="5212080"/>
        </p:xfrm>
        <a:graphic>
          <a:graphicData uri="http://schemas.openxmlformats.org/drawingml/2006/table">
            <a:tbl>
              <a:tblPr/>
              <a:tblGrid>
                <a:gridCol w="1621800"/>
                <a:gridCol w="6950520"/>
              </a:tblGrid>
              <a:tr h="50004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b="1" strike="noStrike" spc="-1">
                          <a:solidFill>
                            <a:srgbClr val="FFFF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3 задание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Пунктуационный анализ.  Расставьте знаки препинания. Укажите цифры, на месте которых должны  стоять запятые</a:t>
                      </a:r>
                      <a:r>
                        <a:rPr lang="ru-RU" sz="20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. 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b="1" strike="noStrike" spc="-1">
                          <a:solidFill>
                            <a:srgbClr val="FFFF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9 задание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Среди предложений 24–28 найдите предложение с обособленными однородными определениями. Напишите номер этого предложения. 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b="1" strike="noStrike" spc="-1">
                          <a:solidFill>
                            <a:srgbClr val="FFFF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10 задание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Выпишите цифры, обозначающие запятые при вводном слове.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b="1" strike="noStrike" spc="-1">
                          <a:solidFill>
                            <a:srgbClr val="FFFF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12 задание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Выпишите цифры, обозначающие запятые между частями сложного предложения, связанными подчинительной связью. 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b="1" strike="noStrike" spc="-1">
                          <a:solidFill>
                            <a:srgbClr val="FFFF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13 задание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Среди предложений 1–6 найдите сложноподчинённое предложение с однородным подчинением придаточных. 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b="1" strike="noStrike" spc="-1">
                          <a:solidFill>
                            <a:srgbClr val="FFFF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14 задание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Среди предложений 44–53 найдите сложное предложение с бессоюзной и  союзной сочинительной связью между частями. 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4F81B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0" y="428760"/>
            <a:ext cx="914328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Задания, которые поменяли нумерацию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98" name="Table 2"/>
          <p:cNvGraphicFramePr/>
          <p:nvPr/>
        </p:nvGraphicFramePr>
        <p:xfrm>
          <a:off x="571320" y="2643120"/>
          <a:ext cx="7835760" cy="3429000"/>
        </p:xfrm>
        <a:graphic>
          <a:graphicData uri="http://schemas.openxmlformats.org/drawingml/2006/table">
            <a:tbl>
              <a:tblPr/>
              <a:tblGrid>
                <a:gridCol w="3917880"/>
                <a:gridCol w="3917880"/>
              </a:tblGrid>
              <a:tr h="31856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b="1" strike="noStrike" spc="-1">
                          <a:solidFill>
                            <a:srgbClr val="FFFF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4 задание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Замените словосочетание «цель жизни», построенное на основе управления, синонимичным словосочетанием со связью согласование. Напишите получившееся словосочетание. 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b="1" strike="noStrike" spc="-1">
                          <a:solidFill>
                            <a:srgbClr val="FFFF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7 задание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Замените словосочетание «деревянная шкатулка», построенное на основе согласования, синонимичным словосочетанием со связью управление. Напишите получившееся словосочетание. 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4F81B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9" name="Table 3"/>
          <p:cNvGraphicFramePr/>
          <p:nvPr/>
        </p:nvGraphicFramePr>
        <p:xfrm>
          <a:off x="571320" y="1571760"/>
          <a:ext cx="7835760" cy="725040"/>
        </p:xfrm>
        <a:graphic>
          <a:graphicData uri="http://schemas.openxmlformats.org/drawingml/2006/table">
            <a:tbl>
              <a:tblPr/>
              <a:tblGrid>
                <a:gridCol w="3917880"/>
                <a:gridCol w="3917880"/>
              </a:tblGrid>
              <a:tr h="725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FFFF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2020 год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FFFF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2019 год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4F81B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0" name="Table 1"/>
          <p:cNvGraphicFramePr/>
          <p:nvPr/>
        </p:nvGraphicFramePr>
        <p:xfrm>
          <a:off x="571320" y="2357280"/>
          <a:ext cx="7907040" cy="3643200"/>
        </p:xfrm>
        <a:graphic>
          <a:graphicData uri="http://schemas.openxmlformats.org/drawingml/2006/table">
            <a:tbl>
              <a:tblPr/>
              <a:tblGrid>
                <a:gridCol w="3467880"/>
                <a:gridCol w="4439160"/>
              </a:tblGrid>
              <a:tr h="36432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b="1" strike="noStrike" spc="-1" dirty="0">
                          <a:solidFill>
                            <a:srgbClr val="FFFF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6 задание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2000" b="1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Какие из высказываний соответствуют содержанию текста? </a:t>
                      </a:r>
                      <a:endParaRPr lang="en-US" sz="2000" b="1" strike="noStrike" spc="-1" dirty="0" smtClean="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2000" b="1" strike="noStrike" spc="-1" dirty="0" smtClean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Укажите </a:t>
                      </a:r>
                      <a:r>
                        <a:rPr lang="ru-RU" sz="2000" b="1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номера ответов. 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2000" b="1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b="1" strike="noStrike" spc="-1" dirty="0">
                          <a:solidFill>
                            <a:srgbClr val="FFFF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 задание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2000" b="1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В каком варианте ответа содержится информация, необходимая для обоснования ответа на вопрос: «Почему Анна Федотовна не хотела отдавать ребятам документы?» 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2000" b="1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4F81BD"/>
                    </a:solidFill>
                  </a:tcPr>
                </a:tc>
              </a:tr>
            </a:tbl>
          </a:graphicData>
        </a:graphic>
      </p:graphicFrame>
      <p:sp>
        <p:nvSpPr>
          <p:cNvPr id="101" name="CustomShape 2"/>
          <p:cNvSpPr/>
          <p:nvPr/>
        </p:nvSpPr>
        <p:spPr>
          <a:xfrm>
            <a:off x="401400" y="357120"/>
            <a:ext cx="846828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Задания, которые поменяли нумерацию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02" name="Table 3"/>
          <p:cNvGraphicFramePr/>
          <p:nvPr/>
        </p:nvGraphicFramePr>
        <p:xfrm>
          <a:off x="571320" y="1143000"/>
          <a:ext cx="7835760" cy="725040"/>
        </p:xfrm>
        <a:graphic>
          <a:graphicData uri="http://schemas.openxmlformats.org/drawingml/2006/table">
            <a:tbl>
              <a:tblPr/>
              <a:tblGrid>
                <a:gridCol w="3917880"/>
                <a:gridCol w="3917880"/>
              </a:tblGrid>
              <a:tr h="725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FFFF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2020 год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FFFF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2019 год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4F81B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" name="Table 1"/>
          <p:cNvGraphicFramePr/>
          <p:nvPr/>
        </p:nvGraphicFramePr>
        <p:xfrm>
          <a:off x="714240" y="2857320"/>
          <a:ext cx="7835760" cy="3383280"/>
        </p:xfrm>
        <a:graphic>
          <a:graphicData uri="http://schemas.openxmlformats.org/drawingml/2006/table">
            <a:tbl>
              <a:tblPr/>
              <a:tblGrid>
                <a:gridCol w="3917880"/>
                <a:gridCol w="3917880"/>
              </a:tblGrid>
              <a:tr h="6138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400" b="1" strike="noStrike" spc="-1">
                          <a:solidFill>
                            <a:srgbClr val="FFFF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7 задание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Анализ средств выразительности. Укажите номера предложений, в которых средством выразительности речи является эпитет. 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400" b="1" strike="noStrike" spc="-1">
                          <a:solidFill>
                            <a:srgbClr val="FFFF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3 задание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Укажите предложение, в котором средством выразительности речи является метафора. 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4F81B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4" name="Table 2"/>
          <p:cNvGraphicFramePr/>
          <p:nvPr/>
        </p:nvGraphicFramePr>
        <p:xfrm>
          <a:off x="714240" y="1714320"/>
          <a:ext cx="7835760" cy="725040"/>
        </p:xfrm>
        <a:graphic>
          <a:graphicData uri="http://schemas.openxmlformats.org/drawingml/2006/table">
            <a:tbl>
              <a:tblPr/>
              <a:tblGrid>
                <a:gridCol w="3917880"/>
                <a:gridCol w="3917880"/>
              </a:tblGrid>
              <a:tr h="725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FFFF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2020 год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FFFF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2019 год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4F81BD"/>
                    </a:solidFill>
                  </a:tcPr>
                </a:tc>
              </a:tr>
            </a:tbl>
          </a:graphicData>
        </a:graphic>
      </p:graphicFrame>
      <p:sp>
        <p:nvSpPr>
          <p:cNvPr id="105" name="CustomShape 3"/>
          <p:cNvSpPr/>
          <p:nvPr/>
        </p:nvSpPr>
        <p:spPr>
          <a:xfrm>
            <a:off x="330120" y="357120"/>
            <a:ext cx="846828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Задания, которые поменяли нумерацию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" name="Table 1"/>
          <p:cNvGraphicFramePr/>
          <p:nvPr/>
        </p:nvGraphicFramePr>
        <p:xfrm>
          <a:off x="500040" y="2357280"/>
          <a:ext cx="7835760" cy="3840480"/>
        </p:xfrm>
        <a:graphic>
          <a:graphicData uri="http://schemas.openxmlformats.org/drawingml/2006/table">
            <a:tbl>
              <a:tblPr/>
              <a:tblGrid>
                <a:gridCol w="3917880"/>
                <a:gridCol w="3917880"/>
              </a:tblGrid>
              <a:tr h="32958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400" b="1" strike="noStrike" spc="-1">
                          <a:solidFill>
                            <a:srgbClr val="FFFF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8 задание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Найдите в тексте синонимы к слову ЯЛИК (предложение 16). Выпишите один из этих синонимов. 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400" b="1" strike="noStrike" spc="-1">
                          <a:solidFill>
                            <a:srgbClr val="FFFF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6 задание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Замените разговорное слово «пошушукались» в предложении 12 стилистически нейтральным синонимом. Напишите этот синоним. 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4F81B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7" name="Table 2"/>
          <p:cNvGraphicFramePr/>
          <p:nvPr/>
        </p:nvGraphicFramePr>
        <p:xfrm>
          <a:off x="500040" y="1143000"/>
          <a:ext cx="7835760" cy="725040"/>
        </p:xfrm>
        <a:graphic>
          <a:graphicData uri="http://schemas.openxmlformats.org/drawingml/2006/table">
            <a:tbl>
              <a:tblPr/>
              <a:tblGrid>
                <a:gridCol w="3917880"/>
                <a:gridCol w="3917880"/>
              </a:tblGrid>
              <a:tr h="725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FFFF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2020 год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FFFF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2019 год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4F81BD"/>
                    </a:solidFill>
                  </a:tcPr>
                </a:tc>
              </a:tr>
            </a:tbl>
          </a:graphicData>
        </a:graphic>
      </p:graphicFrame>
      <p:sp>
        <p:nvSpPr>
          <p:cNvPr id="108" name="CustomShape 3"/>
          <p:cNvSpPr/>
          <p:nvPr/>
        </p:nvSpPr>
        <p:spPr>
          <a:xfrm>
            <a:off x="142920" y="285840"/>
            <a:ext cx="855684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Задания, которые поменяли нумерацию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500040" y="1714320"/>
            <a:ext cx="8214480" cy="3441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4400" b="1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Задания 2–5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4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проверяют умение выполнять орфографический, пунктуационный, грамматический анализ.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 flipH="1">
            <a:off x="-720" y="357120"/>
            <a:ext cx="8571960" cy="57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Задание №2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1" name="Picture 2"/>
          <p:cNvPicPr/>
          <p:nvPr/>
        </p:nvPicPr>
        <p:blipFill>
          <a:blip r:embed="rId2" cstate="print"/>
          <a:srcRect l="51740" t="34144" r="4444" b="13430"/>
          <a:stretch/>
        </p:blipFill>
        <p:spPr>
          <a:xfrm>
            <a:off x="285840" y="1500120"/>
            <a:ext cx="8500320" cy="507132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 flipH="1">
            <a:off x="142200" y="285840"/>
            <a:ext cx="9000360" cy="118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3600" b="1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Задание №3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3" name="Picture 1"/>
          <p:cNvPicPr/>
          <p:nvPr/>
        </p:nvPicPr>
        <p:blipFill>
          <a:blip r:embed="rId2" cstate="print"/>
          <a:srcRect l="6803" t="23588" r="36207" b="41885"/>
          <a:stretch/>
        </p:blipFill>
        <p:spPr>
          <a:xfrm>
            <a:off x="214200" y="1714320"/>
            <a:ext cx="8643240" cy="4142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4"/>
          <p:cNvPicPr/>
          <p:nvPr/>
        </p:nvPicPr>
        <p:blipFill>
          <a:blip r:embed="rId2" cstate="print"/>
          <a:srcRect t="63354" b="1667"/>
          <a:stretch/>
        </p:blipFill>
        <p:spPr>
          <a:xfrm>
            <a:off x="214200" y="1571760"/>
            <a:ext cx="8714880" cy="4314600"/>
          </a:xfrm>
          <a:prstGeom prst="rect">
            <a:avLst/>
          </a:prstGeom>
          <a:ln>
            <a:noFill/>
          </a:ln>
        </p:spPr>
      </p:pic>
      <p:sp>
        <p:nvSpPr>
          <p:cNvPr id="115" name="CustomShape 1"/>
          <p:cNvSpPr/>
          <p:nvPr/>
        </p:nvSpPr>
        <p:spPr>
          <a:xfrm flipH="1">
            <a:off x="142200" y="285840"/>
            <a:ext cx="9000360" cy="118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3600" b="1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Задание №4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285840" y="428760"/>
            <a:ext cx="8429040" cy="5208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5640" algn="just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ru-RU" sz="4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изменено </a:t>
            </a:r>
            <a:r>
              <a:rPr lang="ru-RU" sz="4800" b="1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количество заданий</a:t>
            </a:r>
            <a:r>
              <a:rPr lang="ru-RU" sz="4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в экзаменационной работе с </a:t>
            </a:r>
            <a:r>
              <a:rPr lang="ru-RU" sz="4800" b="1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15 до 9</a:t>
            </a:r>
            <a:r>
              <a:rPr lang="ru-RU" sz="4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;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ru-RU" sz="4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изменён </a:t>
            </a:r>
            <a:r>
              <a:rPr lang="ru-RU" sz="4800" b="1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первичный балл</a:t>
            </a:r>
            <a:r>
              <a:rPr lang="ru-RU" sz="4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за выполнение работы </a:t>
            </a:r>
            <a:r>
              <a:rPr lang="ru-RU" sz="4800" b="1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 39 до 33.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2"/>
          <p:cNvPicPr/>
          <p:nvPr/>
        </p:nvPicPr>
        <p:blipFill>
          <a:blip r:embed="rId2" cstate="print"/>
          <a:srcRect l="1407" t="5835" r="6565" b="5835"/>
          <a:stretch/>
        </p:blipFill>
        <p:spPr>
          <a:xfrm>
            <a:off x="214200" y="1000080"/>
            <a:ext cx="8414280" cy="5653080"/>
          </a:xfrm>
          <a:prstGeom prst="rect">
            <a:avLst/>
          </a:prstGeom>
          <a:ln>
            <a:noFill/>
          </a:ln>
        </p:spPr>
      </p:pic>
      <p:sp>
        <p:nvSpPr>
          <p:cNvPr id="117" name="CustomShape 1"/>
          <p:cNvSpPr/>
          <p:nvPr/>
        </p:nvSpPr>
        <p:spPr>
          <a:xfrm flipH="1">
            <a:off x="142200" y="285840"/>
            <a:ext cx="9000360" cy="118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3600" b="1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Задание №5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214200" y="548680"/>
            <a:ext cx="8643240" cy="59046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600" b="1" strike="noStrike" spc="-1" dirty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Задания 6–8 </a:t>
            </a:r>
            <a:r>
              <a:rPr lang="ru-RU" sz="36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нацелены на анализ текста, а именно проверяют глубину и точность понимания содержания текста; </a:t>
            </a:r>
            <a:endParaRPr lang="ru-RU" sz="3600" b="1" strike="noStrike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  <a:ea typeface="Times New Roman"/>
            </a:endParaRPr>
          </a:p>
          <a:p>
            <a:pPr>
              <a:lnSpc>
                <a:spcPct val="100000"/>
              </a:lnSpc>
            </a:pPr>
            <a:endParaRPr lang="ru-RU" sz="3600" b="1" strike="noStrike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  <a:ea typeface="Times New Roman"/>
            </a:endParaRPr>
          </a:p>
          <a:p>
            <a:pPr>
              <a:lnSpc>
                <a:spcPct val="100000"/>
              </a:lnSpc>
            </a:pPr>
            <a:r>
              <a:rPr lang="ru-RU" sz="36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понимание </a:t>
            </a:r>
            <a:r>
              <a:rPr lang="ru-RU" sz="36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отношений синонимии и антонимии, важных для содержательного анализа текста; </a:t>
            </a:r>
            <a:endParaRPr lang="ru-RU" sz="3600" b="1" strike="noStrike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  <a:ea typeface="Times New Roman"/>
            </a:endParaRPr>
          </a:p>
          <a:p>
            <a:pPr>
              <a:lnSpc>
                <a:spcPct val="100000"/>
              </a:lnSpc>
            </a:pPr>
            <a:endParaRPr lang="ru-RU" sz="3600" b="1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  <a:ea typeface="Times New Roman"/>
            </a:endParaRPr>
          </a:p>
          <a:p>
            <a:pPr>
              <a:lnSpc>
                <a:spcPct val="100000"/>
              </a:lnSpc>
            </a:pPr>
            <a:r>
              <a:rPr lang="ru-RU" sz="36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опознавание </a:t>
            </a:r>
            <a:r>
              <a:rPr lang="ru-RU" sz="36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изученных средств выразительности речи.</a:t>
            </a:r>
            <a:endParaRPr lang="ru-RU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2"/>
          <p:cNvPicPr/>
          <p:nvPr/>
        </p:nvPicPr>
        <p:blipFill>
          <a:blip r:embed="rId2" cstate="print"/>
          <a:srcRect l="1876" t="15839" r="6096" b="23341"/>
          <a:stretch/>
        </p:blipFill>
        <p:spPr>
          <a:xfrm>
            <a:off x="500040" y="1643040"/>
            <a:ext cx="8204040" cy="3938760"/>
          </a:xfrm>
          <a:prstGeom prst="rect">
            <a:avLst/>
          </a:prstGeom>
          <a:ln>
            <a:noFill/>
          </a:ln>
        </p:spPr>
      </p:pic>
      <p:sp>
        <p:nvSpPr>
          <p:cNvPr id="120" name="CustomShape 1"/>
          <p:cNvSpPr/>
          <p:nvPr/>
        </p:nvSpPr>
        <p:spPr>
          <a:xfrm flipH="1">
            <a:off x="142200" y="285840"/>
            <a:ext cx="900036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Задание №6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icture 2"/>
          <p:cNvPicPr/>
          <p:nvPr/>
        </p:nvPicPr>
        <p:blipFill>
          <a:blip r:embed="rId2" cstate="print"/>
          <a:srcRect l="5158" t="22508" r="5158" b="3334"/>
          <a:stretch/>
        </p:blipFill>
        <p:spPr>
          <a:xfrm>
            <a:off x="357120" y="1357200"/>
            <a:ext cx="7994880" cy="4633200"/>
          </a:xfrm>
          <a:prstGeom prst="rect">
            <a:avLst/>
          </a:prstGeom>
          <a:ln>
            <a:noFill/>
          </a:ln>
        </p:spPr>
      </p:pic>
      <p:sp>
        <p:nvSpPr>
          <p:cNvPr id="122" name="CustomShape 1"/>
          <p:cNvSpPr/>
          <p:nvPr/>
        </p:nvSpPr>
        <p:spPr>
          <a:xfrm flipH="1">
            <a:off x="142200" y="285840"/>
            <a:ext cx="9000360" cy="118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3600" b="1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Задание №7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357120" y="1628800"/>
            <a:ext cx="8357400" cy="5012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2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Распознавание и характеристика основных видов выразительных средств фонетики, лексики и синтаксиса </a:t>
            </a:r>
            <a:endParaRPr lang="ru-RU" sz="3200" b="1" strike="noStrike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ru-RU" sz="32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(</a:t>
            </a:r>
            <a:r>
              <a:rPr lang="ru-RU" sz="32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звукопись, эпитет, метафора, развёрнутая и скрытая метафоры, гипербола, олицетворение, сравнение, сравнительный оборот, фразеологизм, синонимы, антонимы, омонимы) в речи;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CustomShape 2"/>
          <p:cNvSpPr/>
          <p:nvPr/>
        </p:nvSpPr>
        <p:spPr>
          <a:xfrm>
            <a:off x="928800" y="428760"/>
            <a:ext cx="6883560" cy="13440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Элементы содержания</a:t>
            </a:r>
            <a:r>
              <a:rPr lang="ru-RU" sz="2800" b="1" strike="noStrike" spc="-1" dirty="0" smtClean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,</a:t>
            </a:r>
          </a:p>
          <a:p>
            <a:pPr algn="ctr">
              <a:lnSpc>
                <a:spcPct val="100000"/>
              </a:lnSpc>
            </a:pPr>
            <a:r>
              <a:rPr lang="ru-RU" sz="2800" b="1" strike="noStrike" spc="-1" dirty="0" smtClean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800" b="1" strike="noStrike" spc="-1" dirty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проверяемые заданием №7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Picture 3"/>
          <p:cNvPicPr/>
          <p:nvPr/>
        </p:nvPicPr>
        <p:blipFill>
          <a:blip r:embed="rId2" cstate="print"/>
          <a:srcRect l="7503" t="15839" r="22509" b="52518"/>
          <a:stretch/>
        </p:blipFill>
        <p:spPr>
          <a:xfrm>
            <a:off x="428760" y="1285920"/>
            <a:ext cx="7970760" cy="2522160"/>
          </a:xfrm>
          <a:prstGeom prst="rect">
            <a:avLst/>
          </a:prstGeom>
          <a:ln>
            <a:noFill/>
          </a:ln>
        </p:spPr>
      </p:pic>
      <p:pic>
        <p:nvPicPr>
          <p:cNvPr id="126" name="Picture 3"/>
          <p:cNvPicPr/>
          <p:nvPr/>
        </p:nvPicPr>
        <p:blipFill>
          <a:blip r:embed="rId3" cstate="print"/>
          <a:srcRect l="9416" t="7912" r="45021" b="48081"/>
          <a:stretch/>
        </p:blipFill>
        <p:spPr>
          <a:xfrm>
            <a:off x="3857760" y="4000680"/>
            <a:ext cx="4500000" cy="2653560"/>
          </a:xfrm>
          <a:prstGeom prst="rect">
            <a:avLst/>
          </a:prstGeom>
          <a:ln>
            <a:noFill/>
          </a:ln>
        </p:spPr>
      </p:pic>
      <p:sp>
        <p:nvSpPr>
          <p:cNvPr id="127" name="CustomShape 1"/>
          <p:cNvSpPr/>
          <p:nvPr/>
        </p:nvSpPr>
        <p:spPr>
          <a:xfrm flipH="1">
            <a:off x="142200" y="285840"/>
            <a:ext cx="9000360" cy="118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3600" b="1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Задание №8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CustomShape 2"/>
          <p:cNvSpPr/>
          <p:nvPr/>
        </p:nvSpPr>
        <p:spPr>
          <a:xfrm>
            <a:off x="428760" y="4429080"/>
            <a:ext cx="3142440" cy="1796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Элементы содержания, проверяемые заданием №8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428760" y="30240"/>
            <a:ext cx="8357400" cy="6186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216000" indent="-216000" algn="just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ru-RU" sz="40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сохранены задание 1 (изложение) и альтернативные задания (9.1; 9.2; 9.3), система оценивания ответов на них;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ru-RU" sz="40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изменилась жанровая специфика текста для изложения (могут быть предложены тексты различных жанров</a:t>
            </a:r>
            <a:r>
              <a:rPr lang="ru-RU" sz="40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:</a:t>
            </a:r>
          </a:p>
          <a:p>
            <a:pPr marL="216000" indent="-216000" algn="just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ru-RU" sz="40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путевые </a:t>
            </a:r>
            <a:r>
              <a:rPr lang="ru-RU" sz="40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заметки, записки, очерк, рецензия, дневник и т.д.).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3"/>
          <p:cNvPicPr/>
          <p:nvPr/>
        </p:nvPicPr>
        <p:blipFill>
          <a:blip r:embed="rId2" cstate="print"/>
          <a:stretch/>
        </p:blipFill>
        <p:spPr>
          <a:xfrm>
            <a:off x="7398360" y="6589440"/>
            <a:ext cx="1638000" cy="208440"/>
          </a:xfrm>
          <a:prstGeom prst="rect">
            <a:avLst/>
          </a:prstGeom>
          <a:ln>
            <a:noFill/>
          </a:ln>
        </p:spPr>
      </p:pic>
      <p:sp>
        <p:nvSpPr>
          <p:cNvPr id="82" name="CustomShape 1"/>
          <p:cNvSpPr/>
          <p:nvPr/>
        </p:nvSpPr>
        <p:spPr>
          <a:xfrm>
            <a:off x="2143080" y="0"/>
            <a:ext cx="4714200" cy="82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4800" b="1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Изложение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83" name="Table 2"/>
          <p:cNvGraphicFramePr/>
          <p:nvPr/>
        </p:nvGraphicFramePr>
        <p:xfrm>
          <a:off x="428760" y="1428840"/>
          <a:ext cx="8500680" cy="5245920"/>
        </p:xfrm>
        <a:graphic>
          <a:graphicData uri="http://schemas.openxmlformats.org/drawingml/2006/table">
            <a:tbl>
              <a:tblPr/>
              <a:tblGrid>
                <a:gridCol w="1845720"/>
                <a:gridCol w="2983680"/>
                <a:gridCol w="2061000"/>
                <a:gridCol w="1610280"/>
              </a:tblGrid>
              <a:tr h="1006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Работа экзаменатора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Что делают ученики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Примерное время 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в КИМ -2020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Примерное время 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в КИМ-2019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1616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Поставить аудиозапись первый раз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25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Прослушивают исходный текст. 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Во время чтения текста ученики делают записи в черновике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25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3–4 минуты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25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2,5–3 минуты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25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</a:tr>
              <a:tr h="1006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Дать время на осмысление текста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Работают с черновиками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5–6 минут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3–4 минуты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1616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Поставить аудиозапись во второй раз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Прослушивают исходный текст. 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Во время чтения текста ученики делают записи в черновике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3–4 минуты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2,5–3 минуты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</a:tr>
            </a:tbl>
          </a:graphicData>
        </a:graphic>
      </p:graphicFrame>
      <p:sp>
        <p:nvSpPr>
          <p:cNvPr id="84" name="CustomShape 3"/>
          <p:cNvSpPr/>
          <p:nvPr/>
        </p:nvSpPr>
        <p:spPr>
          <a:xfrm flipH="1">
            <a:off x="1428120" y="857160"/>
            <a:ext cx="669024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Увеличили время на работу с изложением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500040" y="928800"/>
            <a:ext cx="8357400" cy="5088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6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Хотелось бы ещё раз обратить внимание на правила подсчёта слов, которые совпадают с правилами подсчета слов при проверке сочинений, написанных в рамках единого </a:t>
            </a:r>
            <a:r>
              <a:rPr lang="ru-RU" sz="40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государственного</a:t>
            </a:r>
            <a:r>
              <a:rPr lang="ru-RU" sz="36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экзамена (ЕГЭ) и основного государственного экзамена (ОГЭ) </a:t>
            </a:r>
            <a:r>
              <a:rPr lang="ru-RU" sz="32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по</a:t>
            </a:r>
            <a:r>
              <a:rPr lang="ru-RU" sz="36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русскому языку и </a:t>
            </a:r>
            <a:r>
              <a:rPr lang="ru-RU" sz="36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литературе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CustomShape 2"/>
          <p:cNvSpPr/>
          <p:nvPr/>
        </p:nvSpPr>
        <p:spPr>
          <a:xfrm>
            <a:off x="685800" y="214200"/>
            <a:ext cx="770184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600" b="1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Правила подсчета слов в изложении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571320" y="260648"/>
            <a:ext cx="8143200" cy="647603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При подсчёте слов в сочинении (изложении) учитываются как самостоятельные, так и служебные части речи. </a:t>
            </a:r>
            <a:endParaRPr lang="ru-RU" sz="2800" b="1" strike="noStrike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  <a:ea typeface="DejaVu Sans"/>
            </a:endParaRPr>
          </a:p>
          <a:p>
            <a:pPr>
              <a:lnSpc>
                <a:spcPct val="100000"/>
              </a:lnSpc>
            </a:pPr>
            <a:endParaRPr lang="ru-RU" sz="2800" b="1" strike="noStrike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ru-RU" sz="28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Подсчитывается </a:t>
            </a:r>
            <a:r>
              <a:rPr lang="ru-RU" sz="28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любая последовательность слов, написанных без пробела (например, «всё-таки» – одно слово, «всё же» – два слова</a:t>
            </a:r>
            <a:r>
              <a:rPr lang="ru-RU" sz="28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).</a:t>
            </a:r>
          </a:p>
          <a:p>
            <a:pPr>
              <a:lnSpc>
                <a:spcPct val="100000"/>
              </a:lnSpc>
            </a:pPr>
            <a:endParaRPr lang="ru-RU" sz="2800" b="1" strike="noStrike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ru-RU" sz="28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8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Инициалы с фамилией считаются одним словом (например, «М.Ю. Лермонтов» – одно слово). </a:t>
            </a:r>
            <a:endParaRPr lang="ru-RU" sz="2800" b="1" strike="noStrike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  <a:ea typeface="DejaVu Sans"/>
            </a:endParaRPr>
          </a:p>
          <a:p>
            <a:pPr>
              <a:lnSpc>
                <a:spcPct val="100000"/>
              </a:lnSpc>
            </a:pPr>
            <a:endParaRPr lang="ru-RU" sz="2800" b="1" strike="noStrike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ru-RU" sz="28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Любые </a:t>
            </a:r>
            <a:r>
              <a:rPr lang="ru-RU" sz="28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другие символы, в частности цифры, при подсчёте не учитываются (например, «5 лет» – одно слово, «пять лет» – два слова).</a:t>
            </a:r>
            <a:endParaRPr lang="ru-R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142920" y="142920"/>
            <a:ext cx="8643240" cy="639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23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Безусловно, в лингвистике понятие «слово» значительно сложнее. </a:t>
            </a:r>
            <a:r>
              <a:rPr lang="ru-RU" sz="2300" b="1" strike="noStrike" spc="-1" dirty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Одну лексико-грамматическую или семантическую единицу могут образовать несколько слов.</a:t>
            </a:r>
            <a:r>
              <a:rPr lang="ru-RU" sz="23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Ниже приведены некоторые примеры: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450720" algn="just">
              <a:lnSpc>
                <a:spcPct val="100000"/>
              </a:lnSpc>
              <a:buClr>
                <a:srgbClr val="FFFF00"/>
              </a:buClr>
              <a:buFont typeface="Arial"/>
              <a:buChar char="•"/>
            </a:pPr>
            <a:r>
              <a:rPr lang="ru-RU" sz="2300" b="1" strike="noStrike" spc="-1" dirty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словоформы:</a:t>
            </a:r>
            <a:r>
              <a:rPr lang="ru-RU" sz="23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повелительное наклонение («пусть напишут»), будущее время («буду играть»), сравнительная степень («менее громко»);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450720" algn="just">
              <a:lnSpc>
                <a:spcPct val="100000"/>
              </a:lnSpc>
              <a:buClr>
                <a:srgbClr val="FFFF00"/>
              </a:buClr>
              <a:buFont typeface="Arial"/>
              <a:buChar char="•"/>
            </a:pPr>
            <a:r>
              <a:rPr lang="ru-RU" sz="2300" b="1" strike="noStrike" spc="-1" dirty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части речи: </a:t>
            </a:r>
            <a:r>
              <a:rPr lang="ru-RU" sz="23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составные предлоги («в течение»); составные союзы («несмотря на </a:t>
            </a:r>
            <a:r>
              <a:rPr lang="ru-RU" sz="23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то </a:t>
            </a:r>
            <a:r>
              <a:rPr lang="ru-RU" sz="23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что»); составные числительные («триста тридцать пять»);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450720" algn="just">
              <a:lnSpc>
                <a:spcPct val="100000"/>
              </a:lnSpc>
              <a:buClr>
                <a:srgbClr val="FFFF00"/>
              </a:buClr>
              <a:buFont typeface="Arial"/>
              <a:buChar char="•"/>
            </a:pPr>
            <a:r>
              <a:rPr lang="ru-RU" sz="2300" b="1" strike="noStrike" spc="-1" dirty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имена собственные: </a:t>
            </a:r>
            <a:r>
              <a:rPr lang="ru-RU" sz="23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имена людей («Николай Васильевич Гоголь»); названия произведений («Война и мир»), топонимы (</a:t>
            </a:r>
            <a:r>
              <a:rPr lang="ru-RU" sz="2300" b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Белогорская</a:t>
            </a:r>
            <a:r>
              <a:rPr lang="ru-RU" sz="23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крепость);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450720" algn="just">
              <a:lnSpc>
                <a:spcPct val="100000"/>
              </a:lnSpc>
              <a:buClr>
                <a:srgbClr val="FFFF00"/>
              </a:buClr>
              <a:buFont typeface="Arial"/>
              <a:buChar char="•"/>
            </a:pPr>
            <a:r>
              <a:rPr lang="ru-RU" sz="2300" b="1" strike="noStrike" spc="-1" dirty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фразеологизмы:</a:t>
            </a:r>
            <a:r>
              <a:rPr lang="ru-RU" sz="23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«душа в душу»;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450720" algn="just">
              <a:lnSpc>
                <a:spcPct val="100000"/>
              </a:lnSpc>
              <a:buClr>
                <a:srgbClr val="FFFF00"/>
              </a:buClr>
              <a:buFont typeface="Arial"/>
              <a:buChar char="•"/>
            </a:pPr>
            <a:r>
              <a:rPr lang="ru-RU" sz="2300" b="1" strike="noStrike" spc="-1" dirty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члены предложения: </a:t>
            </a:r>
            <a:r>
              <a:rPr lang="ru-RU" sz="23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осложненные сказуемые («знай себе отдыхает», «говорят не наговорятся).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3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При подсчете слов </a:t>
            </a:r>
            <a:r>
              <a:rPr lang="ru-RU" sz="2300" b="1" strike="noStrike" spc="-1" dirty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не следует рассматривать слово как лексико-грамматическую или семантическую единицу!!!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357120" y="142920"/>
            <a:ext cx="8429040" cy="642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200" b="1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Ниже на конкретных примерах показаны принципы подсчета слов: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2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«Белогорская крепость» – 2 слова;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2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«Александр Сергеевич Пушкин» – 3 слова;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2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«А.С. Пушкин» – 1 слово;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2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«для того чтобы» – 3 слова;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2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«в возрасте двадцати двух лет» – 5 слов;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2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«в возрасте 22 лет» – 3 слова;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2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«влесу (ошибочное слитное написание)» – 1 слово;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2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«черно белый (ошибочное раздельное написание)» – 2 слова.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428760" y="383040"/>
            <a:ext cx="8143200" cy="5209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48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Экзаменационная работа предполагает выполнение экзаменуемым различных видов анализа языкового материала. </a:t>
            </a:r>
            <a:endParaRPr lang="ru-RU" sz="4800" b="1" strike="noStrike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  <a:ea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48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Для </a:t>
            </a:r>
            <a:r>
              <a:rPr lang="ru-RU" sz="48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этого во 2 части работы дано </a:t>
            </a:r>
            <a:r>
              <a:rPr lang="ru-RU" sz="4800" b="1" strike="noStrike" spc="-1" dirty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7 заданий: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</TotalTime>
  <Words>1031</Words>
  <Application>Microsoft Office PowerPoint</Application>
  <PresentationFormat>Экран (4:3)</PresentationFormat>
  <Paragraphs>138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Office Theme</vt:lpstr>
      <vt:lpstr>Метро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User</dc:creator>
  <dc:description/>
  <cp:lastModifiedBy>dimadeobald16@outlook.com</cp:lastModifiedBy>
  <cp:revision>35</cp:revision>
  <dcterms:created xsi:type="dcterms:W3CDTF">2019-10-26T04:32:40Z</dcterms:created>
  <dcterms:modified xsi:type="dcterms:W3CDTF">2020-09-12T15:15:01Z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28</vt:i4>
  </property>
</Properties>
</file>